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57" r:id="rId2"/>
    <p:sldId id="258" r:id="rId3"/>
    <p:sldId id="304" r:id="rId4"/>
    <p:sldId id="305" r:id="rId5"/>
    <p:sldId id="260" r:id="rId6"/>
    <p:sldId id="261" r:id="rId7"/>
    <p:sldId id="259" r:id="rId8"/>
    <p:sldId id="262" r:id="rId9"/>
    <p:sldId id="265" r:id="rId10"/>
    <p:sldId id="272" r:id="rId11"/>
    <p:sldId id="264" r:id="rId12"/>
    <p:sldId id="275" r:id="rId13"/>
    <p:sldId id="266" r:id="rId14"/>
    <p:sldId id="267" r:id="rId15"/>
    <p:sldId id="268" r:id="rId16"/>
    <p:sldId id="269" r:id="rId17"/>
    <p:sldId id="270" r:id="rId18"/>
    <p:sldId id="277" r:id="rId19"/>
    <p:sldId id="276" r:id="rId20"/>
    <p:sldId id="271" r:id="rId21"/>
    <p:sldId id="273" r:id="rId22"/>
    <p:sldId id="300" r:id="rId23"/>
    <p:sldId id="281" r:id="rId24"/>
    <p:sldId id="282" r:id="rId25"/>
    <p:sldId id="296" r:id="rId26"/>
    <p:sldId id="278" r:id="rId27"/>
    <p:sldId id="279" r:id="rId28"/>
    <p:sldId id="280" r:id="rId29"/>
    <p:sldId id="283" r:id="rId30"/>
    <p:sldId id="291" r:id="rId31"/>
    <p:sldId id="292" r:id="rId32"/>
    <p:sldId id="284" r:id="rId33"/>
    <p:sldId id="294" r:id="rId34"/>
    <p:sldId id="295" r:id="rId35"/>
    <p:sldId id="285" r:id="rId36"/>
    <p:sldId id="286" r:id="rId37"/>
    <p:sldId id="287" r:id="rId38"/>
    <p:sldId id="306" r:id="rId39"/>
    <p:sldId id="29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943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6"/>
    <p:restoredTop sz="59170" autoAdjust="0"/>
  </p:normalViewPr>
  <p:slideViewPr>
    <p:cSldViewPr snapToGrid="0" snapToObjects="1">
      <p:cViewPr varScale="1">
        <p:scale>
          <a:sx n="50" d="100"/>
          <a:sy n="50" d="100"/>
        </p:scale>
        <p:origin x="188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uong Thi Minh Thu" userId="f3866341-afde-477b-9888-e795caeb26b7" providerId="ADAL" clId="{42D9E7C0-BB39-184C-B4EA-7E9E99717CFC}"/>
    <pc:docChg chg="modSld">
      <pc:chgData name="Truong Thi Minh Thu" userId="f3866341-afde-477b-9888-e795caeb26b7" providerId="ADAL" clId="{42D9E7C0-BB39-184C-B4EA-7E9E99717CFC}" dt="2021-05-15T05:38:41.113" v="0" actId="1076"/>
      <pc:docMkLst>
        <pc:docMk/>
      </pc:docMkLst>
      <pc:sldChg chg="modSp">
        <pc:chgData name="Truong Thi Minh Thu" userId="f3866341-afde-477b-9888-e795caeb26b7" providerId="ADAL" clId="{42D9E7C0-BB39-184C-B4EA-7E9E99717CFC}" dt="2021-05-15T05:38:41.113" v="0" actId="1076"/>
        <pc:sldMkLst>
          <pc:docMk/>
          <pc:sldMk cId="0" sldId="262"/>
        </pc:sldMkLst>
        <pc:grpChg chg="mod">
          <ac:chgData name="Truong Thi Minh Thu" userId="f3866341-afde-477b-9888-e795caeb26b7" providerId="ADAL" clId="{42D9E7C0-BB39-184C-B4EA-7E9E99717CFC}" dt="2021-05-15T05:38:41.113" v="0" actId="1076"/>
          <ac:grpSpMkLst>
            <pc:docMk/>
            <pc:sldMk cId="0" sldId="262"/>
            <ac:grpSpMk id="2"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D69AB7-5833-764A-98FD-274E55A02477}" type="datetimeFigureOut">
              <a:rPr lang="en-US" smtClean="0"/>
              <a:t>5/15/21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3FBE47-38C4-A24D-AFE9-BAEB76AF603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3FBE47-38C4-A24D-AFE9-BAEB76AF6036}"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Trong TOF, người ta rất quan tâm ĐMV do trong lúc mổ có dị dạng ĐMV sẽ rất khó khăn.</a:t>
            </a:r>
          </a:p>
          <a:p>
            <a:r>
              <a:rPr lang="en-US" dirty="0"/>
              <a:t>Bình thường: ĐMV trái chia làm 2 nhánh LAD (nhánh trước xuống) và Cx (nhánh mũ), bên phải cho 2 nhánh RCA (ĐMV phải) và Conal branch (nhánh cho vách nón) – thường nhỏ nhưng cũng có thể to.</a:t>
            </a:r>
          </a:p>
          <a:p>
            <a:r>
              <a:rPr lang="en-US" dirty="0"/>
              <a:t>Bất thường: 1. bên trái không có nhánh LAD mà LAD xuất phát từ ĐMV P, nhánh này đi ngang qua vùng phễu thất P đưa máu lên phổi. Nhắc: khi mổ hẹp ĐMP do hẹp dưới van thì sẽ cắt các khối cơ dưới van </a:t>
            </a:r>
            <a:r>
              <a:rPr lang="en-US" dirty="0">
                <a:sym typeface="Wingdings" panose="05000000000000000000" pitchFamily="2" charset="2"/>
              </a:rPr>
              <a:t> mổ mà phập vô chỗ đó thì toang  các phẫu thuật viên rất quan tâm tới vấn đề này.</a:t>
            </a:r>
          </a:p>
          <a:p>
            <a:r>
              <a:rPr lang="en-US" dirty="0">
                <a:sym typeface="Wingdings" panose="05000000000000000000" pitchFamily="2" charset="2"/>
              </a:rPr>
              <a:t>	2. có 2 nhánh LAD, 1 cái từ vành P và 1 cái từ vành T  có nguy cơ y vậy</a:t>
            </a:r>
          </a:p>
          <a:p>
            <a:r>
              <a:rPr lang="en-US" dirty="0">
                <a:sym typeface="Wingdings" panose="05000000000000000000" pitchFamily="2" charset="2"/>
              </a:rPr>
              <a:t>	3. nhánh vành P cho nhánh LAD, trên đó tách cho nhánh Cx  có nguy cơ y vậy</a:t>
            </a:r>
          </a:p>
          <a:p>
            <a:r>
              <a:rPr lang="en-US" dirty="0">
                <a:sym typeface="Wingdings" panose="05000000000000000000" pitchFamily="2" charset="2"/>
              </a:rPr>
              <a:t>	4. Không có ĐMV P mà chỉ có ĐMV T  cho nhánh RCA băng ngược lại bên P  có nguy cơ y vậy</a:t>
            </a:r>
          </a:p>
          <a:p>
            <a:r>
              <a:rPr lang="en-US" dirty="0">
                <a:sym typeface="Wingdings" panose="05000000000000000000" pitchFamily="2" charset="2"/>
              </a:rPr>
              <a:t>Cô gọi vùng phễu đó là </a:t>
            </a:r>
            <a:r>
              <a:rPr lang="en-US" b="1" dirty="0">
                <a:sym typeface="Wingdings" panose="05000000000000000000" pitchFamily="2" charset="2"/>
              </a:rPr>
              <a:t>vùng tử địa, </a:t>
            </a:r>
            <a:r>
              <a:rPr lang="en-US" b="0" dirty="0">
                <a:sym typeface="Wingdings" panose="05000000000000000000" pitchFamily="2" charset="2"/>
              </a:rPr>
              <a:t>trước mổ ptv luôn kêu ông nội khoa siêu âm xem có bất thường như trên không, không rõ thì CT hoặc chụp MM  ổng biết để ổng né/ chuyển pp điều trị khác  </a:t>
            </a:r>
            <a:r>
              <a:rPr lang="en-US" b="1" dirty="0">
                <a:sym typeface="Wingdings" panose="05000000000000000000" pitchFamily="2" charset="2"/>
              </a:rPr>
              <a:t>rất quan trọng</a:t>
            </a:r>
            <a:endParaRPr lang="en-US" b="1" dirty="0"/>
          </a:p>
        </p:txBody>
      </p:sp>
      <p:sp>
        <p:nvSpPr>
          <p:cNvPr id="4" name="Slide Number Placeholder 3"/>
          <p:cNvSpPr>
            <a:spLocks noGrp="1"/>
          </p:cNvSpPr>
          <p:nvPr>
            <p:ph type="sldNum" sz="quarter" idx="5"/>
          </p:nvPr>
        </p:nvSpPr>
        <p:spPr/>
        <p:txBody>
          <a:bodyPr/>
          <a:lstStyle/>
          <a:p>
            <a:fld id="{F73FBE47-38C4-A24D-AFE9-BAEB76AF6036}" type="slidenum">
              <a:rPr lang="en-US" smtClean="0"/>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Sinh lý bệnh:</a:t>
            </a:r>
          </a:p>
          <a:p>
            <a:r>
              <a:rPr lang="en-US" dirty="0"/>
              <a:t>TOF có thông liên thất rộng thường gặp </a:t>
            </a:r>
            <a:r>
              <a:rPr lang="en-US" dirty="0">
                <a:sym typeface="Wingdings" panose="05000000000000000000" pitchFamily="2" charset="2"/>
              </a:rPr>
              <a:t> áp lực </a:t>
            </a:r>
            <a:r>
              <a:rPr lang="en-US" b="1" dirty="0">
                <a:sym typeface="Wingdings" panose="05000000000000000000" pitchFamily="2" charset="2"/>
              </a:rPr>
              <a:t>NHĨ </a:t>
            </a:r>
            <a:r>
              <a:rPr lang="en-US" dirty="0">
                <a:sym typeface="Wingdings" panose="05000000000000000000" pitchFamily="2" charset="2"/>
              </a:rPr>
              <a:t>T và P bằng nhau </a:t>
            </a:r>
            <a:r>
              <a:rPr lang="en-US" b="1" dirty="0">
                <a:sym typeface="Wingdings" panose="05000000000000000000" pitchFamily="2" charset="2"/>
              </a:rPr>
              <a:t>(cái này tui nghĩ thất T = thất P chứ nhỉ?) </a:t>
            </a:r>
            <a:r>
              <a:rPr lang="en-US" b="0" dirty="0">
                <a:sym typeface="Wingdings" panose="05000000000000000000" pitchFamily="2" charset="2"/>
              </a:rPr>
              <a:t>trong kì tâm thu (nguyên tắc buồng thông nhau)  trong kì tâm thu áp lực bơm lên ĐMC và ĐMP như nhau.</a:t>
            </a:r>
          </a:p>
          <a:p>
            <a:r>
              <a:rPr lang="en-US" b="0" dirty="0">
                <a:sym typeface="Wingdings" panose="05000000000000000000" pitchFamily="2" charset="2"/>
              </a:rPr>
              <a:t>Thông liên thất nhỏ rất hiếm khi gặp trong TOF, mà chỉ khi đó mới có áp lực thất T &gt; thất P trong kì tâm thu </a:t>
            </a:r>
          </a:p>
          <a:p>
            <a:r>
              <a:rPr lang="en-US" b="0" dirty="0">
                <a:sym typeface="Wingdings" panose="05000000000000000000" pitchFamily="2" charset="2"/>
              </a:rPr>
              <a:t>Sinh lý bệnh phụ thuộc vào 3 yếu tố như trên slide.</a:t>
            </a:r>
            <a:endParaRPr lang="en-US" dirty="0"/>
          </a:p>
        </p:txBody>
      </p:sp>
      <p:sp>
        <p:nvSpPr>
          <p:cNvPr id="4" name="Slide Number Placeholder 3"/>
          <p:cNvSpPr>
            <a:spLocks noGrp="1"/>
          </p:cNvSpPr>
          <p:nvPr>
            <p:ph type="sldNum" sz="quarter" idx="5"/>
          </p:nvPr>
        </p:nvSpPr>
        <p:spPr/>
        <p:txBody>
          <a:bodyPr/>
          <a:lstStyle/>
          <a:p>
            <a:fld id="{F73FBE47-38C4-A24D-AFE9-BAEB76AF6036}" type="slidenum">
              <a:rPr lang="en-US" smtClean="0"/>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Thể SLB thứ 1: thông liên thất rộng chà bá + hẹp ĐMP nhẹ - vừa</a:t>
            </a:r>
          </a:p>
          <a:p>
            <a:r>
              <a:rPr lang="en-US" dirty="0"/>
              <a:t>Trong kì tâm thu, máu từ thất P vừa bơm lên chủ vừa bơm lên phổi nhưng hẹp nhẹ </a:t>
            </a:r>
            <a:r>
              <a:rPr lang="en-US" dirty="0">
                <a:sym typeface="Wingdings" panose="05000000000000000000" pitchFamily="2" charset="2"/>
              </a:rPr>
              <a:t> máu từ thất P vẫn lên được phổi  lượng máu đen còn lại vô ĐMC có nhưng ít  TÍM NHẸ - VỪA</a:t>
            </a:r>
            <a:endParaRPr lang="en-US" dirty="0"/>
          </a:p>
        </p:txBody>
      </p:sp>
      <p:sp>
        <p:nvSpPr>
          <p:cNvPr id="4" name="Slide Number Placeholder 3"/>
          <p:cNvSpPr>
            <a:spLocks noGrp="1"/>
          </p:cNvSpPr>
          <p:nvPr>
            <p:ph type="sldNum" sz="quarter" idx="5"/>
          </p:nvPr>
        </p:nvSpPr>
        <p:spPr/>
        <p:txBody>
          <a:bodyPr/>
          <a:lstStyle/>
          <a:p>
            <a:fld id="{F73FBE47-38C4-A24D-AFE9-BAEB76AF6036}" type="slidenum">
              <a:rPr lang="en-US" smtClean="0"/>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Thể SLB thứ 2: thông liên thất rộng chà bá + hẹp ĐMP nặng</a:t>
            </a:r>
          </a:p>
          <a:p>
            <a:pPr marL="0" marR="0" lvl="0" indent="0" algn="l" defTabSz="914400" rtl="0" eaLnBrk="1" fontAlgn="auto" latinLnBrk="0" hangingPunct="1">
              <a:lnSpc>
                <a:spcPct val="100000"/>
              </a:lnSpc>
              <a:spcBef>
                <a:spcPts val="0"/>
              </a:spcBef>
              <a:spcAft>
                <a:spcPts val="0"/>
              </a:spcAft>
              <a:buClrTx/>
              <a:buSzTx/>
              <a:buFontTx/>
              <a:buNone/>
              <a:defRPr/>
            </a:pPr>
            <a:r>
              <a:rPr lang="en-US" dirty="0"/>
              <a:t>Tương tự trên, nhưng máu lên phổi ít </a:t>
            </a:r>
            <a:r>
              <a:rPr lang="en-US" dirty="0">
                <a:sym typeface="Wingdings" panose="05000000000000000000" pitchFamily="2" charset="2"/>
              </a:rPr>
              <a:t> lượng máu đen nhiều còn lại tìm đường thoát: ĐMC  máu đen vô ĐMC nhiều  TÍM NẶNG</a:t>
            </a:r>
            <a:endParaRPr lang="en-US" dirty="0"/>
          </a:p>
          <a:p>
            <a:endParaRPr lang="en-US" dirty="0"/>
          </a:p>
        </p:txBody>
      </p:sp>
      <p:sp>
        <p:nvSpPr>
          <p:cNvPr id="4" name="Slide Number Placeholder 3"/>
          <p:cNvSpPr>
            <a:spLocks noGrp="1"/>
          </p:cNvSpPr>
          <p:nvPr>
            <p:ph type="sldNum" sz="quarter" idx="5"/>
          </p:nvPr>
        </p:nvSpPr>
        <p:spPr/>
        <p:txBody>
          <a:bodyPr/>
          <a:lstStyle/>
          <a:p>
            <a:fld id="{F73FBE47-38C4-A24D-AFE9-BAEB76AF6036}" type="slidenum">
              <a:rPr lang="en-US" smtClean="0"/>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Thể SLB thứ 3: thông liên thất rộng chà bá + hẹp ĐMP rất nặng = Cơn tím</a:t>
            </a:r>
          </a:p>
          <a:p>
            <a:pPr marL="0" marR="0" lvl="0" indent="0" algn="l" defTabSz="914400" rtl="0" eaLnBrk="1" fontAlgn="auto" latinLnBrk="0" hangingPunct="1">
              <a:lnSpc>
                <a:spcPct val="100000"/>
              </a:lnSpc>
              <a:spcBef>
                <a:spcPts val="0"/>
              </a:spcBef>
              <a:spcAft>
                <a:spcPts val="0"/>
              </a:spcAft>
              <a:buClrTx/>
              <a:buSzTx/>
              <a:buFontTx/>
              <a:buNone/>
              <a:defRPr/>
            </a:pPr>
            <a:r>
              <a:rPr lang="en-US" dirty="0"/>
              <a:t>2 xớ cơ dưới van hẹp rất nặng </a:t>
            </a:r>
            <a:r>
              <a:rPr lang="en-US" dirty="0">
                <a:sym typeface="Wingdings" panose="05000000000000000000" pitchFamily="2" charset="2"/>
              </a:rPr>
              <a:t> chỉ cần 1 stress (khóc,…)  tim bóp mạnh  xiết ĐMP  hầu như không còn đường ra  gần như toàn bộ máu đen qua ĐMc  TÍM ĐEN THUI</a:t>
            </a:r>
            <a:endParaRPr lang="en-US" dirty="0"/>
          </a:p>
          <a:p>
            <a:endParaRPr lang="en-US" dirty="0"/>
          </a:p>
        </p:txBody>
      </p:sp>
      <p:sp>
        <p:nvSpPr>
          <p:cNvPr id="4" name="Slide Number Placeholder 3"/>
          <p:cNvSpPr>
            <a:spLocks noGrp="1"/>
          </p:cNvSpPr>
          <p:nvPr>
            <p:ph type="sldNum" sz="quarter" idx="5"/>
          </p:nvPr>
        </p:nvSpPr>
        <p:spPr/>
        <p:txBody>
          <a:bodyPr/>
          <a:lstStyle/>
          <a:p>
            <a:fld id="{F73FBE47-38C4-A24D-AFE9-BAEB76AF6036}" type="slidenum">
              <a:rPr lang="en-US" smtClean="0"/>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Thể SLB thứ 4 (lạc quan và màu hường hơn): thông liên thất nhỏ + hẹp ĐMP nhẹ - vừa</a:t>
            </a:r>
          </a:p>
          <a:p>
            <a:pPr marL="0" marR="0" lvl="0" indent="0" algn="l" defTabSz="914400" rtl="0" eaLnBrk="1" fontAlgn="auto" latinLnBrk="0" hangingPunct="1">
              <a:lnSpc>
                <a:spcPct val="100000"/>
              </a:lnSpc>
              <a:spcBef>
                <a:spcPts val="0"/>
              </a:spcBef>
              <a:spcAft>
                <a:spcPts val="0"/>
              </a:spcAft>
              <a:buClrTx/>
              <a:buSzTx/>
              <a:buFontTx/>
              <a:buNone/>
              <a:defRPr/>
            </a:pPr>
            <a:r>
              <a:rPr lang="en-US" dirty="0"/>
              <a:t>VSD nhỏ nên máu qua chủ không nhiều, kèm hẹp phổi nhẹ – vừa </a:t>
            </a:r>
            <a:r>
              <a:rPr lang="en-US" dirty="0">
                <a:sym typeface="Wingdings" panose="05000000000000000000" pitchFamily="2" charset="2"/>
              </a:rPr>
              <a:t> máu lên phổi vẫn kha khá</a:t>
            </a:r>
          </a:p>
          <a:p>
            <a:pPr marL="0" marR="0" lvl="0" indent="0" algn="l" defTabSz="914400" rtl="0" eaLnBrk="1" fontAlgn="auto" latinLnBrk="0" hangingPunct="1">
              <a:lnSpc>
                <a:spcPct val="100000"/>
              </a:lnSpc>
              <a:spcBef>
                <a:spcPts val="0"/>
              </a:spcBef>
              <a:spcAft>
                <a:spcPts val="0"/>
              </a:spcAft>
              <a:buClrTx/>
              <a:buSzTx/>
              <a:buFontTx/>
              <a:buNone/>
              <a:defRPr/>
            </a:pPr>
            <a:r>
              <a:rPr lang="en-US" dirty="0">
                <a:sym typeface="Wingdings" panose="05000000000000000000" pitchFamily="2" charset="2"/>
              </a:rPr>
              <a:t>Ngoài ra, nhiều đứa có THBH chủ – phổi  máu đưa đến phổi nhiều hơn + máu lọt qua chủ cũng có phần trả lại phổi qua ống động mạch và THBH  máu nhiều O2 hơn</a:t>
            </a:r>
            <a:endParaRPr lang="en-US" dirty="0"/>
          </a:p>
          <a:p>
            <a:endParaRPr lang="en-US" dirty="0"/>
          </a:p>
        </p:txBody>
      </p:sp>
      <p:sp>
        <p:nvSpPr>
          <p:cNvPr id="4" name="Slide Number Placeholder 3"/>
          <p:cNvSpPr>
            <a:spLocks noGrp="1"/>
          </p:cNvSpPr>
          <p:nvPr>
            <p:ph type="sldNum" sz="quarter" idx="5"/>
          </p:nvPr>
        </p:nvSpPr>
        <p:spPr/>
        <p:txBody>
          <a:bodyPr/>
          <a:lstStyle/>
          <a:p>
            <a:fld id="{F73FBE47-38C4-A24D-AFE9-BAEB76AF6036}" type="slidenum">
              <a:rPr lang="en-US" smtClean="0"/>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Máu lên phổi không được </a:t>
            </a:r>
            <a:r>
              <a:rPr lang="en-US" dirty="0">
                <a:sym typeface="Wingdings" panose="05000000000000000000" pitchFamily="2" charset="2"/>
              </a:rPr>
              <a:t> </a:t>
            </a:r>
            <a:r>
              <a:rPr lang="en-US" dirty="0"/>
              <a:t>thì máu đen nhiều </a:t>
            </a:r>
            <a:r>
              <a:rPr lang="en-US" dirty="0">
                <a:sym typeface="Wingdings" panose="05000000000000000000" pitchFamily="2" charset="2"/>
              </a:rPr>
              <a:t> giảm bão hoà oxy máu</a:t>
            </a:r>
          </a:p>
          <a:p>
            <a:r>
              <a:rPr lang="en-US" dirty="0">
                <a:sym typeface="Wingdings" panose="05000000000000000000" pitchFamily="2" charset="2"/>
              </a:rPr>
              <a:t>		   máu trên phổi ít  áp lực và kháng lực MM phổi thấp</a:t>
            </a:r>
          </a:p>
          <a:p>
            <a:r>
              <a:rPr lang="en-US" dirty="0">
                <a:sym typeface="Wingdings" panose="05000000000000000000" pitchFamily="2" charset="2"/>
              </a:rPr>
              <a:t>		  Tính thấm phụ thuộc áp lực thuỷ tĩnh, máu trên phổi không nhiều thì đâu ra được áp lực thuỷ tĩnh  tính thấm giảm</a:t>
            </a:r>
          </a:p>
          <a:p>
            <a:r>
              <a:rPr lang="en-US" dirty="0">
                <a:sym typeface="Wingdings" panose="05000000000000000000" pitchFamily="2" charset="2"/>
              </a:rPr>
              <a:t>Máu từ thất phải là nơi áp suất cao  ĐMC là nơi áp lực thấp  shunt P – T. Khi đó máu đen vào hệ thống tuần hoàn nhiều  BN tím và các mô bị thiếu oxy  chuyển hoá tb theo con đường yếm khí  toan máu, gần như toan máu mãn tính  toan kéo dài dẫn tới phản ứng của tuỷ là đa hồng cầu, nếu có cô đặc máu nữa thì gây tắc mạch. Mà tuỷ tạo rất nhiều hồng cầu  việc tao tiểu cầu sẽ bị giảm  giảm về số lượng và cả chức năng  dễ bị xuất huyết. Máu tuới vô ngoại biên kém  MM ngoại biên tìm cách đưa máu tới nhiều hơn  dãn MM  ngón tay dùi trống (dãn mm đầu chi)</a:t>
            </a:r>
          </a:p>
        </p:txBody>
      </p:sp>
      <p:sp>
        <p:nvSpPr>
          <p:cNvPr id="4" name="Slide Number Placeholder 3"/>
          <p:cNvSpPr>
            <a:spLocks noGrp="1"/>
          </p:cNvSpPr>
          <p:nvPr>
            <p:ph type="sldNum" sz="quarter" idx="5"/>
          </p:nvPr>
        </p:nvSpPr>
        <p:spPr/>
        <p:txBody>
          <a:bodyPr/>
          <a:lstStyle/>
          <a:p>
            <a:fld id="{F73FBE47-38C4-A24D-AFE9-BAEB76AF6036}" type="slidenum">
              <a:rPr lang="en-US" smtClean="0"/>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Khi hẹp phổi nặng </a:t>
            </a:r>
            <a:r>
              <a:rPr lang="en-US" dirty="0">
                <a:sym typeface="Wingdings" panose="05000000000000000000" pitchFamily="2" charset="2"/>
              </a:rPr>
              <a:t> tăng gánh áp suất thất P  phì đại cơ thất P, dầy lên  độ dãn nỡ kém (dầy lên thì cứng quá mà)  thể tích đổ đầy trong thì tâm trương sẽ kém (cơ thất cứng ngắt nên bóp thì được mà dãn thì không được, mà theo ĐL Frank-Starling thì dãn không được thì bóp cũng kém, như cọng dây thun kéo không căng được thì chun lại đâu nhiêu)</a:t>
            </a:r>
          </a:p>
          <a:p>
            <a:endParaRPr lang="en-US" dirty="0">
              <a:sym typeface="Wingdings" panose="05000000000000000000" pitchFamily="2" charset="2"/>
            </a:endParaRPr>
          </a:p>
          <a:p>
            <a:r>
              <a:rPr lang="en-US" dirty="0">
                <a:sym typeface="Wingdings" panose="05000000000000000000" pitchFamily="2" charset="2"/>
              </a:rPr>
              <a:t>Máu lên phổi không được thì máu đổ về tim T ít  thất T không dãn nở tốt  theo ĐL F-S thì dãn không tốt thì bóp cũng thế  ảnh hưởng co bóp thất T  TOF bật lên triệu chứng của suy tim P nhưng thực chất ảnh hưởng cả tim T</a:t>
            </a:r>
            <a:endParaRPr lang="en-US" dirty="0"/>
          </a:p>
        </p:txBody>
      </p:sp>
      <p:sp>
        <p:nvSpPr>
          <p:cNvPr id="4" name="Slide Number Placeholder 3"/>
          <p:cNvSpPr>
            <a:spLocks noGrp="1"/>
          </p:cNvSpPr>
          <p:nvPr>
            <p:ph type="sldNum" sz="quarter" idx="5"/>
          </p:nvPr>
        </p:nvSpPr>
        <p:spPr/>
        <p:txBody>
          <a:bodyPr/>
          <a:lstStyle/>
          <a:p>
            <a:fld id="{F73FBE47-38C4-A24D-AFE9-BAEB76AF6036}" type="slidenum">
              <a:rPr lang="en-US" smtClean="0"/>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Về TCLS, nam nữ đều có tỉ lệ, triệu chứng như nhau</a:t>
            </a:r>
          </a:p>
          <a:p>
            <a:r>
              <a:rPr lang="en-US" dirty="0"/>
              <a:t>Thường những đứa này CNLS thấp và chậm tăng trưởng</a:t>
            </a:r>
          </a:p>
          <a:p>
            <a:r>
              <a:rPr lang="en-US" dirty="0"/>
              <a:t>Nó có thể tím ngay sau sanh hay 3 tháng sau mới có. 3 tháng đầu ít tím hơn do 1. trẻ sơ sinh còn ống động mạch </a:t>
            </a:r>
            <a:r>
              <a:rPr lang="en-US" dirty="0">
                <a:sym typeface="Wingdings" panose="05000000000000000000" pitchFamily="2" charset="2"/>
              </a:rPr>
              <a:t> ít tím</a:t>
            </a:r>
          </a:p>
          <a:p>
            <a:r>
              <a:rPr lang="en-US" dirty="0">
                <a:sym typeface="Wingdings" panose="05000000000000000000" pitchFamily="2" charset="2"/>
              </a:rPr>
              <a:t>						         2. chỉ có bú rồi ngủ, chưa lật  không tiêu thụ nhiều oxy</a:t>
            </a:r>
          </a:p>
          <a:p>
            <a:r>
              <a:rPr lang="en-US" dirty="0">
                <a:sym typeface="Wingdings" panose="05000000000000000000" pitchFamily="2" charset="2"/>
              </a:rPr>
              <a:t>						         3. sau sanh nồng độ HbF cao, mà HbF có ái lực mạnh hơn HbA  giữ được oxy nhiều hơn</a:t>
            </a:r>
          </a:p>
          <a:p>
            <a:r>
              <a:rPr lang="en-US" dirty="0">
                <a:sym typeface="Wingdings" panose="05000000000000000000" pitchFamily="2" charset="2"/>
              </a:rPr>
              <a:t>Chỉ trường hợp van ĐMP tịt luôn không có lỗ  tím liền và nặng ngay sau sanh  TOF không có van ĐMP</a:t>
            </a:r>
          </a:p>
          <a:p>
            <a:r>
              <a:rPr lang="en-US" dirty="0">
                <a:sym typeface="Wingdings" panose="05000000000000000000" pitchFamily="2" charset="2"/>
              </a:rPr>
              <a:t>Mệt khi gắng sức  ngồi xổm  ép máu về tim P nhiều hơn và làm kháng lực ngoại biên nhiều hơn khiến kháng lực hệ chủ tăng dẫn đến máu từ thất P không qua chủ nhiều mà lên phổi nhiều hơn dễ chịu hơn</a:t>
            </a:r>
          </a:p>
          <a:p>
            <a:r>
              <a:rPr lang="en-US" dirty="0">
                <a:sym typeface="Wingdings" panose="05000000000000000000" pitchFamily="2" charset="2"/>
              </a:rPr>
              <a:t>TOF hồng mà ống ĐM quá lớn hay THBH nhiều  tăn tuần hoàn phổi  suy tim : rất ít</a:t>
            </a:r>
            <a:endParaRPr lang="en-US" dirty="0"/>
          </a:p>
        </p:txBody>
      </p:sp>
      <p:sp>
        <p:nvSpPr>
          <p:cNvPr id="4" name="Slide Number Placeholder 3"/>
          <p:cNvSpPr>
            <a:spLocks noGrp="1"/>
          </p:cNvSpPr>
          <p:nvPr>
            <p:ph type="sldNum" sz="quarter" idx="5"/>
          </p:nvPr>
        </p:nvSpPr>
        <p:spPr/>
        <p:txBody>
          <a:bodyPr/>
          <a:lstStyle/>
          <a:p>
            <a:fld id="{F73FBE47-38C4-A24D-AFE9-BAEB76AF6036}" type="slidenum">
              <a:rPr lang="en-US" smtClean="0"/>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Ngực trái lép nhẹ, tăng động ở mũi ức: do tác động của thất P</a:t>
            </a:r>
          </a:p>
          <a:p>
            <a:r>
              <a:rPr lang="en-US" dirty="0"/>
              <a:t>Hẹp ĐMP </a:t>
            </a:r>
            <a:r>
              <a:rPr lang="en-US" dirty="0">
                <a:sym typeface="Wingdings" panose="05000000000000000000" pitchFamily="2" charset="2"/>
              </a:rPr>
              <a:t> âm thổi tâm thu, hẹp nhiều  âm thổi lớn  có rung miêu ở ổ phổi</a:t>
            </a:r>
          </a:p>
          <a:p>
            <a:r>
              <a:rPr lang="en-US" dirty="0">
                <a:sym typeface="Wingdings" panose="05000000000000000000" pitchFamily="2" charset="2"/>
              </a:rPr>
              <a:t>Ở hẹp tại van thì không nhe được P2, chỉ còn nghe được A2  T2 đơn/KGS III (KGS II không nghe được)</a:t>
            </a:r>
          </a:p>
          <a:p>
            <a:r>
              <a:rPr lang="en-US" dirty="0">
                <a:sym typeface="Wingdings" panose="05000000000000000000" pitchFamily="2" charset="2"/>
              </a:rPr>
              <a:t>Hẹp nhiều thì âm thổi lớn nhưng hẹp quá thì mất tiêu luôn (vd lên cơn tím máu không qua được)</a:t>
            </a:r>
          </a:p>
          <a:p>
            <a:r>
              <a:rPr lang="en-US" dirty="0">
                <a:sym typeface="Wingdings" panose="05000000000000000000" pitchFamily="2" charset="2"/>
              </a:rPr>
              <a:t>Máu từ thất T lên chủ mà máu từ thất P cũng lên chủ  hẹp van ĐMC tương đối  âm thổi tâm thu của hẹp van chủ tương đối</a:t>
            </a:r>
          </a:p>
          <a:p>
            <a:r>
              <a:rPr lang="en-US" dirty="0">
                <a:sym typeface="Wingdings" panose="05000000000000000000" pitchFamily="2" charset="2"/>
              </a:rPr>
              <a:t>Lâu ngày ĐMC dãn to  click phun tâm thu, dãn to quá gây hở chủ luôn  âm thổi tâm trương của hở chủ luôn</a:t>
            </a:r>
          </a:p>
          <a:p>
            <a:r>
              <a:rPr lang="en-US" dirty="0">
                <a:sym typeface="Wingdings" panose="05000000000000000000" pitchFamily="2" charset="2"/>
              </a:rPr>
              <a:t>Đứa nào còn PDA hay THBH  âm thổi liên tục, nếu THBH có thể nghe sau lưng giữa 2 bả vai  chịu khó nghe sau lưng</a:t>
            </a:r>
          </a:p>
        </p:txBody>
      </p:sp>
      <p:sp>
        <p:nvSpPr>
          <p:cNvPr id="4" name="Slide Number Placeholder 3"/>
          <p:cNvSpPr>
            <a:spLocks noGrp="1"/>
          </p:cNvSpPr>
          <p:nvPr>
            <p:ph type="sldNum" sz="quarter" idx="5"/>
          </p:nvPr>
        </p:nvSpPr>
        <p:spPr/>
        <p:txBody>
          <a:bodyPr/>
          <a:lstStyle/>
          <a:p>
            <a:fld id="{F73FBE47-38C4-A24D-AFE9-BAEB76AF6036}" type="slidenum">
              <a:rPr lang="en-US" smtClean="0"/>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Coi cho biết</a:t>
            </a:r>
          </a:p>
        </p:txBody>
      </p:sp>
      <p:sp>
        <p:nvSpPr>
          <p:cNvPr id="4" name="Slide Number Placeholder 3"/>
          <p:cNvSpPr>
            <a:spLocks noGrp="1"/>
          </p:cNvSpPr>
          <p:nvPr>
            <p:ph type="sldNum" sz="quarter" idx="5"/>
          </p:nvPr>
        </p:nvSpPr>
        <p:spPr/>
        <p:txBody>
          <a:bodyPr/>
          <a:lstStyle/>
          <a:p>
            <a:fld id="{F73FBE47-38C4-A24D-AFE9-BAEB76AF6036}" type="slidenum">
              <a:rPr lang="en-US" smtClean="0"/>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Trẻ nhỏ dưới 3-5 tuổi ít thất ngón tay dùi trống </a:t>
            </a:r>
            <a:r>
              <a:rPr lang="en-US" dirty="0">
                <a:sym typeface="Wingdings" panose="05000000000000000000" pitchFamily="2" charset="2"/>
              </a:rPr>
              <a:t> thường là móng khum. Dùi trống thường ở trẻ lớn. Trẻ nhỏ còn thất mặt dưới bàn chân tím đen</a:t>
            </a:r>
            <a:endParaRPr lang="en-US" dirty="0"/>
          </a:p>
        </p:txBody>
      </p:sp>
      <p:sp>
        <p:nvSpPr>
          <p:cNvPr id="4" name="Slide Number Placeholder 3"/>
          <p:cNvSpPr>
            <a:spLocks noGrp="1"/>
          </p:cNvSpPr>
          <p:nvPr>
            <p:ph type="sldNum" sz="quarter" idx="5"/>
          </p:nvPr>
        </p:nvSpPr>
        <p:spPr/>
        <p:txBody>
          <a:bodyPr/>
          <a:lstStyle/>
          <a:p>
            <a:fld id="{F73FBE47-38C4-A24D-AFE9-BAEB76AF6036}" type="slidenum">
              <a:rPr lang="en-US" smtClean="0"/>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HC Di George chú ý cái RL miễn dịch nặng, ngoài ra còn hạ Ca máu </a:t>
            </a:r>
            <a:r>
              <a:rPr lang="en-US" dirty="0">
                <a:sym typeface="Wingdings" panose="05000000000000000000" pitchFamily="2" charset="2"/>
              </a:rPr>
              <a:t> dễ gây suy tim, nhất là hồi sức sau mổ. Mấy cái khác xem thêm</a:t>
            </a:r>
            <a:endParaRPr lang="en-US" dirty="0"/>
          </a:p>
        </p:txBody>
      </p:sp>
      <p:sp>
        <p:nvSpPr>
          <p:cNvPr id="4" name="Slide Number Placeholder 3"/>
          <p:cNvSpPr>
            <a:spLocks noGrp="1"/>
          </p:cNvSpPr>
          <p:nvPr>
            <p:ph type="sldNum" sz="quarter" idx="5"/>
          </p:nvPr>
        </p:nvSpPr>
        <p:spPr/>
        <p:txBody>
          <a:bodyPr/>
          <a:lstStyle/>
          <a:p>
            <a:fld id="{F73FBE47-38C4-A24D-AFE9-BAEB76AF6036}" type="slidenum">
              <a:rPr lang="en-US" smtClean="0"/>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HC Allagile (A-la-gi): TOF + nhiều dị tật khác, đặc biệt là tắc đường mật trong gan mãn tính </a:t>
            </a:r>
            <a:r>
              <a:rPr lang="en-US" dirty="0">
                <a:sym typeface="Wingdings" panose="05000000000000000000" pitchFamily="2" charset="2"/>
              </a:rPr>
              <a:t> pha giữa màu tím và vàng, thất một lần là nhớ. Đốt sống bị chẻ đôi  hình bướm. Còn có thận đa nang</a:t>
            </a:r>
            <a:endParaRPr lang="en-US" dirty="0"/>
          </a:p>
        </p:txBody>
      </p:sp>
      <p:sp>
        <p:nvSpPr>
          <p:cNvPr id="4" name="Slide Number Placeholder 3"/>
          <p:cNvSpPr>
            <a:spLocks noGrp="1"/>
          </p:cNvSpPr>
          <p:nvPr>
            <p:ph type="sldNum" sz="quarter" idx="5"/>
          </p:nvPr>
        </p:nvSpPr>
        <p:spPr/>
        <p:txBody>
          <a:bodyPr/>
          <a:lstStyle/>
          <a:p>
            <a:fld id="{F73FBE47-38C4-A24D-AFE9-BAEB76AF6036}" type="slidenum">
              <a:rPr lang="en-US" smtClean="0"/>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Mắt có 1 vòng sáng đặc biệt</a:t>
            </a:r>
          </a:p>
        </p:txBody>
      </p:sp>
      <p:sp>
        <p:nvSpPr>
          <p:cNvPr id="4" name="Slide Number Placeholder 3"/>
          <p:cNvSpPr>
            <a:spLocks noGrp="1"/>
          </p:cNvSpPr>
          <p:nvPr>
            <p:ph type="sldNum" sz="quarter" idx="5"/>
          </p:nvPr>
        </p:nvSpPr>
        <p:spPr/>
        <p:txBody>
          <a:bodyPr/>
          <a:lstStyle/>
          <a:p>
            <a:fld id="{F73FBE47-38C4-A24D-AFE9-BAEB76AF6036}" type="slidenum">
              <a:rPr lang="en-US" smtClean="0"/>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PDA thì nhớ Rubella, hẹp phổi trên van thì nhiều hội chứng còn TOF thì nhớ Di George và Allagile</a:t>
            </a:r>
          </a:p>
          <a:p>
            <a:r>
              <a:rPr lang="en-US" dirty="0"/>
              <a:t>TOF có hẹp phổi, nhưng khác với hẹp ĐMP từ V1</a:t>
            </a:r>
            <a:r>
              <a:rPr lang="en-US" dirty="0">
                <a:sym typeface="Wingdings" panose="05000000000000000000" pitchFamily="2" charset="2"/>
              </a:rPr>
              <a:t>4 R rất cao, </a:t>
            </a:r>
            <a:r>
              <a:rPr lang="en-US" b="1" dirty="0">
                <a:sym typeface="Wingdings" panose="05000000000000000000" pitchFamily="2" charset="2"/>
              </a:rPr>
              <a:t>R chỉ cao ở V1 nhưng từ V2 là đã hết cao, thay vào đó sóng S âm lại xuống rất thấp</a:t>
            </a:r>
            <a:r>
              <a:rPr lang="en-US" dirty="0">
                <a:sym typeface="Wingdings" panose="05000000000000000000" pitchFamily="2" charset="2"/>
              </a:rPr>
              <a:t>. Điều này giải thích do trong hẹp phổi  toàn bộ thất P to nhưng trong TOF ngoài hẹp phổi còn có thông liên thất  thất P có lỗi thoát nên chỉ dày ở vùng phễu. Đây gọi là dấu </a:t>
            </a:r>
            <a:r>
              <a:rPr lang="en-US" b="1" dirty="0">
                <a:sym typeface="Wingdings" panose="05000000000000000000" pitchFamily="2" charset="2"/>
              </a:rPr>
              <a:t>chuyển tiếp</a:t>
            </a:r>
            <a:r>
              <a:rPr lang="vi-VN" b="1" dirty="0">
                <a:sym typeface="Wingdings" panose="05000000000000000000" pitchFamily="2" charset="2"/>
              </a:rPr>
              <a:t> đột ngột</a:t>
            </a:r>
            <a:endParaRPr lang="en-US" b="1" dirty="0">
              <a:sym typeface="Wingdings" panose="05000000000000000000" pitchFamily="2" charset="2"/>
            </a:endParaRPr>
          </a:p>
          <a:p>
            <a:r>
              <a:rPr lang="en-US" b="0" dirty="0">
                <a:sym typeface="Wingdings" panose="05000000000000000000" pitchFamily="2" charset="2"/>
              </a:rPr>
              <a:t>Trong TOF hồng có thể có PDA rộng hoặc THBH nhiều  máu về tim T nhiều  có thể lớn thất T </a:t>
            </a:r>
          </a:p>
          <a:p>
            <a:r>
              <a:rPr lang="en-US" b="0" dirty="0">
                <a:sym typeface="Wingdings" panose="05000000000000000000" pitchFamily="2" charset="2"/>
              </a:rPr>
              <a:t>Lớn nhĩ P không gặp nhiều như trong hẹp phổi do có lỗi thoát qua lỗ thông liên thất, không dại gì qua lỗ hẹp phía trên  không lớn nhĩ P, trừ khi lỗ VSD nhỏ</a:t>
            </a:r>
            <a:endParaRPr lang="en-US" b="0" dirty="0"/>
          </a:p>
        </p:txBody>
      </p:sp>
      <p:sp>
        <p:nvSpPr>
          <p:cNvPr id="4" name="Slide Number Placeholder 3"/>
          <p:cNvSpPr>
            <a:spLocks noGrp="1"/>
          </p:cNvSpPr>
          <p:nvPr>
            <p:ph type="sldNum" sz="quarter" idx="5"/>
          </p:nvPr>
        </p:nvSpPr>
        <p:spPr/>
        <p:txBody>
          <a:bodyPr/>
          <a:lstStyle/>
          <a:p>
            <a:fld id="{F73FBE47-38C4-A24D-AFE9-BAEB76AF6036}" type="slidenum">
              <a:rPr lang="en-US" smtClean="0"/>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 phổi giảm đen thui, cung ĐMP rõ, thất P phì đại hình chiếc giày</a:t>
            </a:r>
          </a:p>
        </p:txBody>
      </p:sp>
      <p:sp>
        <p:nvSpPr>
          <p:cNvPr id="4" name="Slide Number Placeholder 3"/>
          <p:cNvSpPr>
            <a:spLocks noGrp="1"/>
          </p:cNvSpPr>
          <p:nvPr>
            <p:ph type="sldNum" sz="quarter" idx="5"/>
          </p:nvPr>
        </p:nvSpPr>
        <p:spPr/>
        <p:txBody>
          <a:bodyPr/>
          <a:lstStyle/>
          <a:p>
            <a:fld id="{F73FBE47-38C4-A24D-AFE9-BAEB76AF6036}" type="slidenum">
              <a:rPr lang="en-US" smtClean="0"/>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SÂ tim giúp xác định dị tật </a:t>
            </a:r>
            <a:r>
              <a:rPr lang="en-US" dirty="0">
                <a:sym typeface="Wingdings" panose="05000000000000000000" pitchFamily="2" charset="2"/>
              </a:rPr>
              <a:t> mô tả kĩ được</a:t>
            </a:r>
          </a:p>
          <a:p>
            <a:r>
              <a:rPr lang="en-US" dirty="0">
                <a:sym typeface="Wingdings" panose="05000000000000000000" pitchFamily="2" charset="2"/>
              </a:rPr>
              <a:t>Mấy cái trong xét nghiệm máu đã giải thích rồi</a:t>
            </a:r>
          </a:p>
          <a:p>
            <a:r>
              <a:rPr lang="en-US" dirty="0">
                <a:sym typeface="Wingdings" panose="05000000000000000000" pitchFamily="2" charset="2"/>
              </a:rPr>
              <a:t>Hồng cầu tăng  huyết tương ít  fibrinogen ít</a:t>
            </a:r>
          </a:p>
          <a:p>
            <a:r>
              <a:rPr lang="en-US" dirty="0">
                <a:sym typeface="Wingdings" panose="05000000000000000000" pitchFamily="2" charset="2"/>
              </a:rPr>
              <a:t>Fe giảm do đa hồng cầu  nhu cầu Fe tăng  có thể thiếu máu thiếu sắt tương đối</a:t>
            </a:r>
            <a:endParaRPr lang="en-US" dirty="0"/>
          </a:p>
        </p:txBody>
      </p:sp>
      <p:sp>
        <p:nvSpPr>
          <p:cNvPr id="4" name="Slide Number Placeholder 3"/>
          <p:cNvSpPr>
            <a:spLocks noGrp="1"/>
          </p:cNvSpPr>
          <p:nvPr>
            <p:ph type="sldNum" sz="quarter" idx="5"/>
          </p:nvPr>
        </p:nvSpPr>
        <p:spPr/>
        <p:txBody>
          <a:bodyPr/>
          <a:lstStyle/>
          <a:p>
            <a:fld id="{F73FBE47-38C4-A24D-AFE9-BAEB76AF6036}" type="slidenum">
              <a:rPr lang="en-US" smtClean="0"/>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Tím ngày càng nặng </a:t>
            </a:r>
            <a:r>
              <a:rPr lang="en-US" dirty="0">
                <a:sym typeface="Wingdings" panose="05000000000000000000" pitchFamily="2" charset="2"/>
              </a:rPr>
              <a:t> đa hồng cầu ngày càng nặng  cần Fe nhiều  thiếu Fe tương đối</a:t>
            </a:r>
          </a:p>
          <a:p>
            <a:r>
              <a:rPr lang="en-US" dirty="0">
                <a:sym typeface="Wingdings" panose="05000000000000000000" pitchFamily="2" charset="2"/>
              </a:rPr>
              <a:t>Không có Oxy cung cấp cho mọi hoạt động tế bào  trẻ chậm phát triển</a:t>
            </a:r>
          </a:p>
          <a:p>
            <a:r>
              <a:rPr lang="en-US" dirty="0">
                <a:sym typeface="Wingdings" panose="05000000000000000000" pitchFamily="2" charset="2"/>
              </a:rPr>
              <a:t>Đa hồng cầu  tắc mm dễ tai biến  tưới máu não kém, mà máu còn thiếu oxy  dễ bị nhiễm trùng  abces não, thường do VK yếm khí</a:t>
            </a:r>
          </a:p>
          <a:p>
            <a:endParaRPr lang="en-US" dirty="0">
              <a:sym typeface="Wingdings" panose="05000000000000000000" pitchFamily="2" charset="2"/>
            </a:endParaRPr>
          </a:p>
          <a:p>
            <a:r>
              <a:rPr lang="en-US" dirty="0">
                <a:sym typeface="Wingdings" panose="05000000000000000000" pitchFamily="2" charset="2"/>
              </a:rPr>
              <a:t>Đây là tất cả biến chứng có thể xảy ra ở đứa TOF “già” (&gt; 4 tuổi mà vẫn chưa phẫu thuật)</a:t>
            </a:r>
          </a:p>
        </p:txBody>
      </p:sp>
      <p:sp>
        <p:nvSpPr>
          <p:cNvPr id="4" name="Slide Number Placeholder 3"/>
          <p:cNvSpPr>
            <a:spLocks noGrp="1"/>
          </p:cNvSpPr>
          <p:nvPr>
            <p:ph type="sldNum" sz="quarter" idx="5"/>
          </p:nvPr>
        </p:nvSpPr>
        <p:spPr/>
        <p:txBody>
          <a:bodyPr/>
          <a:lstStyle/>
          <a:p>
            <a:fld id="{F73FBE47-38C4-A24D-AFE9-BAEB76AF6036}" type="slidenum">
              <a:rPr lang="en-US" smtClean="0"/>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Sinh lý bệnh của cơn tím:</a:t>
            </a:r>
          </a:p>
          <a:p>
            <a:pPr marL="228600" indent="-228600">
              <a:buAutoNum type="arabicPeriod"/>
            </a:pPr>
            <a:r>
              <a:rPr lang="en-US" dirty="0"/>
              <a:t>Khi trẻ có kích xúc (stress) </a:t>
            </a:r>
            <a:r>
              <a:rPr lang="en-US" dirty="0">
                <a:sym typeface="Wingdings" panose="05000000000000000000" pitchFamily="2" charset="2"/>
              </a:rPr>
              <a:t> cathecholamine tăng  sức co bóp cơ tim tăng  buồng tống thất P càng hẹp do xiết chặt  </a:t>
            </a:r>
            <a:r>
              <a:rPr lang="en-US" b="1" dirty="0">
                <a:sym typeface="Wingdings" panose="05000000000000000000" pitchFamily="2" charset="2"/>
              </a:rPr>
              <a:t>co thắt phễu ĐMP</a:t>
            </a:r>
            <a:r>
              <a:rPr lang="en-US" dirty="0">
                <a:sym typeface="Wingdings" panose="05000000000000000000" pitchFamily="2" charset="2"/>
              </a:rPr>
              <a:t>  không có máu lên phổi, toàn bộ máu lên chủ  tăng shunt P T  giảm PaO2, tăng PaCO2 và pH máu  Toan máu + Kháng lực ngoại biên giảm  Kháng lực hệ chủ giảm  máu từ thất P sẽ dễ dàng qua T nhiều hơn nữa  càng làm tăng shunt P – T</a:t>
            </a:r>
          </a:p>
          <a:p>
            <a:pPr marL="228600" indent="-228600">
              <a:buAutoNum type="arabicPeriod"/>
            </a:pPr>
            <a:r>
              <a:rPr lang="en-US" dirty="0">
                <a:sym typeface="Wingdings" panose="05000000000000000000" pitchFamily="2" charset="2"/>
              </a:rPr>
              <a:t>PaO2 giảm, PaCO2 tăng  kích thích trung khu hô hấp ở hành não  BN thở nhanh sâu kiểu Kussmal  công hô hấp làm việc nhiều  tiêu thụ oxy nhiều  nhu cầu oxy tăng  thiếu oxy nặng hơn</a:t>
            </a:r>
          </a:p>
          <a:p>
            <a:pPr marL="228600" indent="-228600">
              <a:buAutoNum type="arabicPeriod"/>
            </a:pPr>
            <a:r>
              <a:rPr lang="en-US" dirty="0">
                <a:sym typeface="Wingdings" panose="05000000000000000000" pitchFamily="2" charset="2"/>
              </a:rPr>
              <a:t>Thở sâu  giảm áp lực trong lồng ngực  tăng máu TM trở về tim  giảm lưu lượng máu lên phổi (nhiêu máu về chủ hết trơn)</a:t>
            </a:r>
          </a:p>
          <a:p>
            <a:pPr marL="228600" indent="-228600">
              <a:buAutoNum type="arabicPeriod"/>
            </a:pPr>
            <a:r>
              <a:rPr lang="en-US" dirty="0">
                <a:sym typeface="Wingdings" panose="05000000000000000000" pitchFamily="2" charset="2"/>
              </a:rPr>
              <a:t>Tăng cathecholamine trong máu  tăng nhịp tim  thời gian tâm trương rút ngắn  thể tích đổ đầy thất P giảm  giảm lượng máu về thất P</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Nhiệm vụ chúng ta là cắt vòng lẩn quẩn này:</a:t>
            </a:r>
          </a:p>
          <a:p>
            <a:pPr marL="228600" indent="-228600">
              <a:buAutoNum type="arabicPeriod"/>
            </a:pPr>
            <a:r>
              <a:rPr lang="en-US" dirty="0">
                <a:sym typeface="Wingdings" panose="05000000000000000000" pitchFamily="2" charset="2"/>
              </a:rPr>
              <a:t>Lo lắng  an thần  ngủ để bớt tiếp xúc</a:t>
            </a:r>
          </a:p>
          <a:p>
            <a:pPr marL="228600" indent="-228600">
              <a:buAutoNum type="arabicPeriod"/>
            </a:pPr>
            <a:r>
              <a:rPr lang="en-US" dirty="0">
                <a:sym typeface="Wingdings" panose="05000000000000000000" pitchFamily="2" charset="2"/>
              </a:rPr>
              <a:t>Nếu toan máu nặng  chống toan</a:t>
            </a:r>
          </a:p>
          <a:p>
            <a:pPr marL="228600" indent="-228600">
              <a:buAutoNum type="arabicPeriod"/>
            </a:pPr>
            <a:r>
              <a:rPr lang="en-US" dirty="0">
                <a:sym typeface="Wingdings" panose="05000000000000000000" pitchFamily="2" charset="2"/>
              </a:rPr>
              <a:t>Tăng kháng lực ngoại biên  tư thế gối ngự, nặng thì cho thuốc co mạch</a:t>
            </a:r>
          </a:p>
          <a:p>
            <a:pPr marL="228600" indent="-228600">
              <a:buAutoNum type="arabicPeriod"/>
            </a:pPr>
            <a:r>
              <a:rPr lang="en-US" dirty="0">
                <a:sym typeface="Wingdings" panose="05000000000000000000" pitchFamily="2" charset="2"/>
              </a:rPr>
              <a:t>Không cho phếu ĐMP co thắt  ức chế beta  cathecholamine không gắn lên tb cơ tim được  không co thắt được  </a:t>
            </a:r>
          </a:p>
        </p:txBody>
      </p:sp>
      <p:sp>
        <p:nvSpPr>
          <p:cNvPr id="4" name="Slide Number Placeholder 3"/>
          <p:cNvSpPr>
            <a:spLocks noGrp="1"/>
          </p:cNvSpPr>
          <p:nvPr>
            <p:ph type="sldNum" sz="quarter" idx="5"/>
          </p:nvPr>
        </p:nvSpPr>
        <p:spPr/>
        <p:txBody>
          <a:bodyPr/>
          <a:lstStyle/>
          <a:p>
            <a:fld id="{F73FBE47-38C4-A24D-AFE9-BAEB76AF6036}" type="slidenum">
              <a:rPr lang="en-US" smtClean="0"/>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Rặn – đi tiêu: kích xúc, buổi sáng: kháng lực ngoại biên giảm </a:t>
            </a:r>
            <a:r>
              <a:rPr lang="en-US" dirty="0">
                <a:sym typeface="Wingdings" panose="05000000000000000000" pitchFamily="2" charset="2"/>
              </a:rPr>
              <a:t> cơn tím thường buổi sáng sau thức dậy</a:t>
            </a:r>
          </a:p>
          <a:p>
            <a:r>
              <a:rPr lang="en-US" dirty="0">
                <a:sym typeface="Wingdings" panose="05000000000000000000" pitchFamily="2" charset="2"/>
              </a:rPr>
              <a:t>Nhiều đứa lúc bình thường không lên cơn tím nhưng hay bị kích xúc  tím thường xuyên. Do vậy, chưa chắc phải tím nặng mới hay lên cơn tím</a:t>
            </a:r>
          </a:p>
          <a:p>
            <a:r>
              <a:rPr lang="en-US" dirty="0">
                <a:sym typeface="Wingdings" panose="05000000000000000000" pitchFamily="2" charset="2"/>
              </a:rPr>
              <a:t>Thiếu oxy  bứt rứt, quấy khóc, tím nhiều.</a:t>
            </a:r>
          </a:p>
          <a:p>
            <a:r>
              <a:rPr lang="en-US" dirty="0">
                <a:sym typeface="Wingdings" panose="05000000000000000000" pitchFamily="2" charset="2"/>
              </a:rPr>
              <a:t>Thở nhanh sâu  toan máu</a:t>
            </a:r>
          </a:p>
          <a:p>
            <a:r>
              <a:rPr lang="en-US" dirty="0">
                <a:sym typeface="Wingdings" panose="05000000000000000000" pitchFamily="2" charset="2"/>
              </a:rPr>
              <a:t>Đặc trưng: đứa nhỏ biết TOF, nhìn nó tím, đặt vô nghe âm thổi ở tim mất là biết là phễu nó co thắt không còn miếng máu nào.</a:t>
            </a:r>
            <a:endParaRPr lang="en-US" dirty="0"/>
          </a:p>
        </p:txBody>
      </p:sp>
      <p:sp>
        <p:nvSpPr>
          <p:cNvPr id="4" name="Slide Number Placeholder 3"/>
          <p:cNvSpPr>
            <a:spLocks noGrp="1"/>
          </p:cNvSpPr>
          <p:nvPr>
            <p:ph type="sldNum" sz="quarter" idx="5"/>
          </p:nvPr>
        </p:nvSpPr>
        <p:spPr/>
        <p:txBody>
          <a:bodyPr/>
          <a:lstStyle/>
          <a:p>
            <a:fld id="{F73FBE47-38C4-A24D-AFE9-BAEB76AF6036}" type="slidenum">
              <a:rPr lang="en-US" smtClean="0"/>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Về phía mẹ:</a:t>
            </a:r>
          </a:p>
          <a:p>
            <a:r>
              <a:rPr lang="en-US" dirty="0"/>
              <a:t>Trong lúc mang thai mà mẹ bị tiểu đường thì con có nguy cơ TOF cao gấp 3 lần bình thường, mà ĐTĐ thai kì hiện rất nhiều </a:t>
            </a:r>
            <a:r>
              <a:rPr lang="en-US" dirty="0">
                <a:sym typeface="Wingdings" panose="05000000000000000000" pitchFamily="2" charset="2"/>
              </a:rPr>
              <a:t> lưu ý điều trị cho bà mẹ</a:t>
            </a:r>
          </a:p>
          <a:p>
            <a:r>
              <a:rPr lang="en-US" dirty="0">
                <a:sym typeface="Wingdings" panose="05000000000000000000" pitchFamily="2" charset="2"/>
              </a:rPr>
              <a:t>Ăn vitamin A đã bị oxy hoá (thực phẩm không tốt)</a:t>
            </a:r>
          </a:p>
          <a:p>
            <a:r>
              <a:rPr lang="en-US" dirty="0">
                <a:sym typeface="Wingdings" panose="05000000000000000000" pitchFamily="2" charset="2"/>
              </a:rPr>
              <a:t>Phenylketone niệu hiện nước ta không có nhiều (do đặc điểm gen hoặc yếu trong việc xét nghiệm gen – hiện chưa rõ)</a:t>
            </a:r>
          </a:p>
          <a:p>
            <a:r>
              <a:rPr lang="en-US" dirty="0">
                <a:sym typeface="Wingdings" panose="05000000000000000000" pitchFamily="2" charset="2"/>
              </a:rPr>
              <a:t>Uống thuốc an thần trên phụ nữ mang thai như 2 thuốc trên  hiện nay ít</a:t>
            </a:r>
          </a:p>
          <a:p>
            <a:endParaRPr lang="en-US" dirty="0">
              <a:sym typeface="Wingdings" panose="05000000000000000000" pitchFamily="2" charset="2"/>
            </a:endParaRPr>
          </a:p>
          <a:p>
            <a:r>
              <a:rPr lang="en-US" dirty="0">
                <a:sym typeface="Wingdings" panose="05000000000000000000" pitchFamily="2" charset="2"/>
              </a:rPr>
              <a:t> Lưu ý </a:t>
            </a:r>
            <a:r>
              <a:rPr lang="en-US" b="1" dirty="0">
                <a:sym typeface="Wingdings" panose="05000000000000000000" pitchFamily="2" charset="2"/>
              </a:rPr>
              <a:t>ĐTĐ thai kì</a:t>
            </a:r>
            <a:endParaRPr lang="en-US" b="1" dirty="0"/>
          </a:p>
        </p:txBody>
      </p:sp>
      <p:sp>
        <p:nvSpPr>
          <p:cNvPr id="4" name="Slide Number Placeholder 3"/>
          <p:cNvSpPr>
            <a:spLocks noGrp="1"/>
          </p:cNvSpPr>
          <p:nvPr>
            <p:ph type="sldNum" sz="quarter" idx="5"/>
          </p:nvPr>
        </p:nvSpPr>
        <p:spPr/>
        <p:txBody>
          <a:bodyPr/>
          <a:lstStyle/>
          <a:p>
            <a:fld id="{F73FBE47-38C4-A24D-AFE9-BAEB76AF6036}" type="slidenum">
              <a:rPr lang="en-US" smtClean="0"/>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Propranolol </a:t>
            </a:r>
            <a:r>
              <a:rPr lang="en-US" dirty="0">
                <a:sym typeface="Wingdings" panose="05000000000000000000" pitchFamily="2" charset="2"/>
              </a:rPr>
              <a:t> ức chế beta  không cho phễu ĐMP co thắt</a:t>
            </a:r>
          </a:p>
          <a:p>
            <a:r>
              <a:rPr lang="en-US" dirty="0">
                <a:sym typeface="Wingdings" panose="05000000000000000000" pitchFamily="2" charset="2"/>
              </a:rPr>
              <a:t>Phòng ngừa NT  vệ sinh răng miệng</a:t>
            </a:r>
          </a:p>
          <a:p>
            <a:r>
              <a:rPr lang="en-US" dirty="0">
                <a:sym typeface="Wingdings" panose="05000000000000000000" pitchFamily="2" charset="2"/>
              </a:rPr>
              <a:t>Nhớ cho thêm Fe</a:t>
            </a:r>
            <a:endParaRPr lang="en-US" dirty="0"/>
          </a:p>
        </p:txBody>
      </p:sp>
      <p:sp>
        <p:nvSpPr>
          <p:cNvPr id="4" name="Slide Number Placeholder 3"/>
          <p:cNvSpPr>
            <a:spLocks noGrp="1"/>
          </p:cNvSpPr>
          <p:nvPr>
            <p:ph type="sldNum" sz="quarter" idx="5"/>
          </p:nvPr>
        </p:nvSpPr>
        <p:spPr/>
        <p:txBody>
          <a:bodyPr/>
          <a:lstStyle/>
          <a:p>
            <a:fld id="{F73FBE47-38C4-A24D-AFE9-BAEB76AF6036}" type="slidenum">
              <a:rPr lang="en-US" smtClean="0"/>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Xử trí trong cơn tím </a:t>
            </a:r>
            <a:r>
              <a:rPr lang="en-US" dirty="0">
                <a:sym typeface="Wingdings" panose="05000000000000000000" pitchFamily="2" charset="2"/>
              </a:rPr>
              <a:t> theo lưu đồ đã nói ở trên</a:t>
            </a:r>
          </a:p>
          <a:p>
            <a:r>
              <a:rPr lang="en-US" dirty="0">
                <a:sym typeface="Wingdings" panose="05000000000000000000" pitchFamily="2" charset="2"/>
              </a:rPr>
              <a:t>Chống toan + thở oxy liều cao</a:t>
            </a:r>
          </a:p>
          <a:p>
            <a:r>
              <a:rPr lang="en-US" dirty="0">
                <a:sym typeface="Wingdings" panose="05000000000000000000" pitchFamily="2" charset="2"/>
              </a:rPr>
              <a:t>Trong các thuốc an thần hạn chế thuốc gây dãn mạch ngoại biên (Midazolame), mấy thuốc ở trên cũng có gây dãn mạch nhưng ít hơn. Đặc biệt Ketamine gây co mạch càng có lợi cho bệnh nhân</a:t>
            </a:r>
            <a:endParaRPr lang="vi-VN"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en-US" sz="1200" dirty="0" err="1">
                <a:sym typeface="Symbol" panose="05050102010706020507" pitchFamily="2" charset="2"/>
              </a:rPr>
              <a:t>Thở</a:t>
            </a:r>
            <a:r>
              <a:rPr lang="en-US" altLang="en-US" sz="1200" dirty="0">
                <a:sym typeface="Symbol" panose="05050102010706020507" pitchFamily="2" charset="2"/>
              </a:rPr>
              <a:t> oxy qua mask </a:t>
            </a:r>
            <a:r>
              <a:rPr lang="en-US" altLang="en-US" sz="1200" dirty="0" err="1">
                <a:sym typeface="Symbol" panose="05050102010706020507" pitchFamily="2" charset="2"/>
              </a:rPr>
              <a:t>có</a:t>
            </a:r>
            <a:r>
              <a:rPr lang="en-US" altLang="en-US" sz="1200" dirty="0">
                <a:sym typeface="Symbol" panose="05050102010706020507" pitchFamily="2" charset="2"/>
              </a:rPr>
              <a:t> </a:t>
            </a:r>
            <a:r>
              <a:rPr lang="en-US" altLang="en-US" sz="1200" dirty="0" err="1">
                <a:sym typeface="Symbol" panose="05050102010706020507" pitchFamily="2" charset="2"/>
              </a:rPr>
              <a:t>túi</a:t>
            </a:r>
            <a:r>
              <a:rPr lang="en-US" altLang="en-US" sz="1200" dirty="0">
                <a:sym typeface="Symbol" panose="05050102010706020507" pitchFamily="2" charset="2"/>
              </a:rPr>
              <a:t> </a:t>
            </a:r>
            <a:r>
              <a:rPr lang="en-US" altLang="en-US" sz="1200" dirty="0" err="1">
                <a:sym typeface="Symbol" panose="05050102010706020507" pitchFamily="2" charset="2"/>
              </a:rPr>
              <a:t>dự</a:t>
            </a:r>
            <a:r>
              <a:rPr lang="en-US" altLang="en-US" sz="1200" dirty="0">
                <a:sym typeface="Symbol" panose="05050102010706020507" pitchFamily="2" charset="2"/>
              </a:rPr>
              <a:t> </a:t>
            </a:r>
            <a:r>
              <a:rPr lang="vi-VN" altLang="en-US" sz="1200" dirty="0">
                <a:sym typeface="Symbol" panose="05050102010706020507" pitchFamily="2" charset="2"/>
              </a:rPr>
              <a:t>trữ: thật ra ít ý nghĩa do thở oxy cao đến mấy mà máu ko lên phổi cũng như không.</a:t>
            </a:r>
            <a:endParaRPr lang="en-US" altLang="en-US" sz="1200" dirty="0">
              <a:sym typeface="Symbol" panose="05050102010706020507" pitchFamily="2" charset="2"/>
            </a:endParaRPr>
          </a:p>
        </p:txBody>
      </p:sp>
      <p:sp>
        <p:nvSpPr>
          <p:cNvPr id="4" name="Slide Number Placeholder 3"/>
          <p:cNvSpPr>
            <a:spLocks noGrp="1"/>
          </p:cNvSpPr>
          <p:nvPr>
            <p:ph type="sldNum" sz="quarter" idx="5"/>
          </p:nvPr>
        </p:nvSpPr>
        <p:spPr/>
        <p:txBody>
          <a:bodyPr/>
          <a:lstStyle/>
          <a:p>
            <a:fld id="{F73FBE47-38C4-A24D-AFE9-BAEB76AF6036}" type="slidenum">
              <a:rPr lang="en-US" smtClean="0"/>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Propranolol </a:t>
            </a:r>
            <a:r>
              <a:rPr lang="en-US" dirty="0">
                <a:sym typeface="Wingdings" panose="05000000000000000000" pitchFamily="2" charset="2"/>
              </a:rPr>
              <a:t> giảm sức co bóp cơ tim  giảm co thắt phễu ĐMP</a:t>
            </a:r>
          </a:p>
          <a:p>
            <a:r>
              <a:rPr lang="en-US" dirty="0">
                <a:sym typeface="Wingdings" panose="05000000000000000000" pitchFamily="2" charset="2"/>
              </a:rPr>
              <a:t>Cô đặc máu quá (Hct &gt; 60%)  truyền dịch</a:t>
            </a:r>
          </a:p>
          <a:p>
            <a:r>
              <a:rPr lang="en-US" dirty="0">
                <a:sym typeface="Wingdings" panose="05000000000000000000" pitchFamily="2" charset="2"/>
              </a:rPr>
              <a:t>Không làm gì được  gây mê, phẫu thuật cấp cứu</a:t>
            </a:r>
            <a:endParaRPr lang="en-US" dirty="0"/>
          </a:p>
        </p:txBody>
      </p:sp>
      <p:sp>
        <p:nvSpPr>
          <p:cNvPr id="4" name="Slide Number Placeholder 3"/>
          <p:cNvSpPr>
            <a:spLocks noGrp="1"/>
          </p:cNvSpPr>
          <p:nvPr>
            <p:ph type="sldNum" sz="quarter" idx="5"/>
          </p:nvPr>
        </p:nvSpPr>
        <p:spPr/>
        <p:txBody>
          <a:bodyPr/>
          <a:lstStyle/>
          <a:p>
            <a:fld id="{F73FBE47-38C4-A24D-AFE9-BAEB76AF6036}" type="slidenum">
              <a:rPr lang="en-US" smtClean="0"/>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Ngoại khoa có 2 cái : tạm thời và triệt đề.</a:t>
            </a:r>
          </a:p>
          <a:p>
            <a:r>
              <a:rPr lang="en-US" dirty="0"/>
              <a:t>Tạm thời có mục đích làm tăng tưới máu phổi</a:t>
            </a:r>
            <a:r>
              <a:rPr lang="en-US" dirty="0">
                <a:sym typeface="Wingdings" panose="05000000000000000000" pitchFamily="2" charset="2"/>
              </a:rPr>
              <a:t> (tăng trao đổi oxy)  làm máu từ chủ về phổi</a:t>
            </a:r>
          </a:p>
          <a:p>
            <a:r>
              <a:rPr lang="en-US" dirty="0">
                <a:sym typeface="Wingdings" panose="05000000000000000000" pitchFamily="2" charset="2"/>
              </a:rPr>
              <a:t>C1: cắt ĐM dưới đòn T (hoặc P cũng được), đầu xa buộc lại, đầu gần nối vô ĐM phổi  đầu xa không có máu nuôi  người ta mới chế ra MBT shunt  dùng bóng latex nối ĐM dưới đòn xuống ĐM phổi</a:t>
            </a:r>
          </a:p>
          <a:p>
            <a:r>
              <a:rPr lang="en-US" dirty="0">
                <a:sym typeface="Wingdings" panose="05000000000000000000" pitchFamily="2" charset="2"/>
              </a:rPr>
              <a:t>C2: một số trẻ không làm được do ĐM quá nhỏ không cắt nối được  đặt stent PDA: truyền prostagladin để giữ ống ĐM rồi cho stent vô đó giữ</a:t>
            </a:r>
          </a:p>
          <a:p>
            <a:r>
              <a:rPr lang="en-US" dirty="0">
                <a:sym typeface="Wingdings" panose="05000000000000000000" pitchFamily="2" charset="2"/>
              </a:rPr>
              <a:t>C3: Nếu trẻ cũng không có PDA luôn  đặt central shunt (do ĐMP T rất gần ĐMC xuống  đưa lỗ thông qua, nếu làm bên P thì đi từ ĐM chủ lên qua ĐM phổi)  nối trực tiếp</a:t>
            </a:r>
          </a:p>
          <a:p>
            <a:endParaRPr lang="en-US" dirty="0">
              <a:sym typeface="Wingdings" panose="05000000000000000000" pitchFamily="2" charset="2"/>
            </a:endParaRPr>
          </a:p>
          <a:p>
            <a:r>
              <a:rPr lang="en-US" dirty="0">
                <a:sym typeface="Wingdings" panose="05000000000000000000" pitchFamily="2" charset="2"/>
              </a:rPr>
              <a:t>Những thủ thuật này chỉ mang tính tạm thời, vậy thì làm khi nào  slide sau</a:t>
            </a:r>
            <a:endParaRPr lang="en-US" dirty="0"/>
          </a:p>
        </p:txBody>
      </p:sp>
      <p:sp>
        <p:nvSpPr>
          <p:cNvPr id="4" name="Slide Number Placeholder 3"/>
          <p:cNvSpPr>
            <a:spLocks noGrp="1"/>
          </p:cNvSpPr>
          <p:nvPr>
            <p:ph type="sldNum" sz="quarter" idx="5"/>
          </p:nvPr>
        </p:nvSpPr>
        <p:spPr/>
        <p:txBody>
          <a:bodyPr/>
          <a:lstStyle/>
          <a:p>
            <a:fld id="{F73FBE47-38C4-A24D-AFE9-BAEB76AF6036}" type="slidenum">
              <a:rPr lang="en-US" smtClean="0"/>
              <a:t>35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Nhánh nhỏ </a:t>
            </a:r>
            <a:r>
              <a:rPr lang="en-US" dirty="0">
                <a:sym typeface="Wingdings" panose="05000000000000000000" pitchFamily="2" charset="2"/>
              </a:rPr>
              <a:t> dựa vào 2 chỉ số Mac Goon và Nakata (Nakata phải qua thông tim, Mac Goon thì chỉ cần Siêu âm)</a:t>
            </a:r>
            <a:r>
              <a:rPr lang="vi-VN" dirty="0">
                <a:sym typeface="Wingdings" panose="05000000000000000000" pitchFamily="2" charset="2"/>
              </a:rPr>
              <a:t> [năm nay cô nói cả 2 đều phải qua thông tim, SA ko chính xác lắm]</a:t>
            </a:r>
            <a:r>
              <a:rPr lang="en-US" dirty="0">
                <a:sym typeface="Wingdings" panose="05000000000000000000" pitchFamily="2" charset="2"/>
              </a:rPr>
              <a:t>  thủ thuật để làm cho nhánh lớn lên, nhờ đó khi phẫu thuật triệt để rồi thì lượng máu lớn lên phổi có đường đi</a:t>
            </a:r>
          </a:p>
          <a:p>
            <a:r>
              <a:rPr lang="en-US" dirty="0">
                <a:sym typeface="Wingdings" panose="05000000000000000000" pitchFamily="2" charset="2"/>
              </a:rPr>
              <a:t>Sơ sinh TOF không có lỗ van ĐMP thì không thể thực hiện được các thủ thuật</a:t>
            </a:r>
          </a:p>
          <a:p>
            <a:r>
              <a:rPr lang="en-US" dirty="0">
                <a:sym typeface="Wingdings" panose="05000000000000000000" pitchFamily="2" charset="2"/>
              </a:rPr>
              <a:t>Kiểm soát bằng propanolol không được mà nhỏ quá cũng không mổ triệt để được</a:t>
            </a:r>
          </a:p>
          <a:p>
            <a:r>
              <a:rPr lang="en-US" dirty="0">
                <a:sym typeface="Wingdings" panose="05000000000000000000" pitchFamily="2" charset="2"/>
              </a:rPr>
              <a:t>&lt;1 tuổi dễ phạm vô vùng tử địa (vòng van quá nhỏ), bên cạnh đó phá cho vòng van to ra để mổ  ảnh hưởng sau này  thủ thuật tạm thời chờ nó lớn</a:t>
            </a:r>
            <a:endParaRPr lang="en-US" dirty="0"/>
          </a:p>
        </p:txBody>
      </p:sp>
      <p:sp>
        <p:nvSpPr>
          <p:cNvPr id="4" name="Slide Number Placeholder 3"/>
          <p:cNvSpPr>
            <a:spLocks noGrp="1"/>
          </p:cNvSpPr>
          <p:nvPr>
            <p:ph type="sldNum" sz="quarter" idx="5"/>
          </p:nvPr>
        </p:nvSpPr>
        <p:spPr/>
        <p:txBody>
          <a:bodyPr/>
          <a:lstStyle/>
          <a:p>
            <a:fld id="{F73FBE47-38C4-A24D-AFE9-BAEB76AF6036}" type="slidenum">
              <a:rPr lang="en-US" smtClean="0"/>
              <a:t>36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Bất kì tuổi tức bao gồm cả sơ sinh, miễn ekip môt tốt, ptv kinh nghiệm và cấu trúc GP thuận lợi (nhánh ĐMP không quá nhỏ): Z-score &gt; -2, Mac Goon &gt; 0.8, Nakata &gt; 150</a:t>
            </a:r>
          </a:p>
          <a:p>
            <a:endParaRPr lang="en-US" dirty="0"/>
          </a:p>
          <a:p>
            <a:pPr marL="171450" indent="-171450">
              <a:buFont typeface="Wingdings" panose="05000000000000000000" pitchFamily="2" charset="2"/>
              <a:buChar char="à"/>
            </a:pPr>
            <a:r>
              <a:rPr lang="en-US" dirty="0">
                <a:sym typeface="Wingdings" panose="05000000000000000000" pitchFamily="2" charset="2"/>
              </a:rPr>
              <a:t>Nếu thuận lợi hết thì mổ luôn từ thời sơ sinh, nếu không thì phải qua giai đoạn tạm thời trước </a:t>
            </a:r>
          </a:p>
          <a:p>
            <a:pPr marL="0" indent="0">
              <a:buFont typeface="Wingdings" panose="05000000000000000000" pitchFamily="2" charset="2"/>
              <a:buNone/>
            </a:pPr>
            <a:endParaRPr lang="en-US" dirty="0">
              <a:sym typeface="Wingdings" panose="05000000000000000000" pitchFamily="2" charset="2"/>
            </a:endParaRPr>
          </a:p>
          <a:p>
            <a:pPr marL="0" indent="0">
              <a:buFont typeface="Wingdings" panose="05000000000000000000" pitchFamily="2" charset="2"/>
              <a:buNone/>
            </a:pPr>
            <a:r>
              <a:rPr lang="en-US" dirty="0">
                <a:sym typeface="Wingdings" panose="05000000000000000000" pitchFamily="2" charset="2"/>
              </a:rPr>
              <a:t>Vá xéo để đưa cấu trúc ĐMP về vị trí bình thường</a:t>
            </a:r>
          </a:p>
          <a:p>
            <a:pPr marL="0" indent="0">
              <a:buFont typeface="Wingdings" panose="05000000000000000000" pitchFamily="2" charset="2"/>
              <a:buNone/>
            </a:pPr>
            <a:r>
              <a:rPr lang="en-US" dirty="0">
                <a:sym typeface="Wingdings" panose="05000000000000000000" pitchFamily="2" charset="2"/>
              </a:rPr>
              <a:t>Cơ dày (dưới van)  gọt bớt. Ở thân, nhánh  cho miếng vá. Còn thiểu sản vòng van  chơi nguyên ống nhân tạo để nong  trẻ nhỏ &lt;1 tuổi phải tạm thời trước đợi &gt; 1 tuổi mới đặt ống (đặt sớm thì mm lớn theo thời gian  ông không còn vừa, chẳng lẽ đặt hoài) </a:t>
            </a:r>
            <a:endParaRPr lang="en-US" dirty="0"/>
          </a:p>
        </p:txBody>
      </p:sp>
      <p:sp>
        <p:nvSpPr>
          <p:cNvPr id="4" name="Slide Number Placeholder 3"/>
          <p:cNvSpPr>
            <a:spLocks noGrp="1"/>
          </p:cNvSpPr>
          <p:nvPr>
            <p:ph type="sldNum" sz="quarter" idx="5"/>
          </p:nvPr>
        </p:nvSpPr>
        <p:spPr/>
        <p:txBody>
          <a:bodyPr/>
          <a:lstStyle/>
          <a:p>
            <a:fld id="{F73FBE47-38C4-A24D-AFE9-BAEB76AF6036}" type="slidenum">
              <a:rPr lang="en-US" smtClean="0"/>
              <a:t>37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H1: Vá lỗ VSD</a:t>
            </a:r>
          </a:p>
          <a:p>
            <a:r>
              <a:rPr lang="en-US" dirty="0"/>
              <a:t>H2: Xẻ một phần thất P </a:t>
            </a:r>
            <a:r>
              <a:rPr lang="en-US" dirty="0">
                <a:sym typeface="Wingdings" panose="05000000000000000000" pitchFamily="2" charset="2"/>
              </a:rPr>
              <a:t> đặt miếng vá (patch) hoặc một phần màng ngoài tim để vá cho to ra </a:t>
            </a:r>
          </a:p>
          <a:p>
            <a:r>
              <a:rPr lang="en-US">
                <a:sym typeface="Wingdings" panose="05000000000000000000" pitchFamily="2" charset="2"/>
              </a:rPr>
              <a:t>H3: Đút </a:t>
            </a:r>
            <a:r>
              <a:rPr lang="en-US" dirty="0">
                <a:sym typeface="Wingdings" panose="05000000000000000000" pitchFamily="2" charset="2"/>
              </a:rPr>
              <a:t>1 ống từ dưới lên  có tuổi của ống, đến </a:t>
            </a:r>
            <a:r>
              <a:rPr lang="en-US">
                <a:sym typeface="Wingdings" panose="05000000000000000000" pitchFamily="2" charset="2"/>
              </a:rPr>
              <a:t>khi hẹp thì đặt lại</a:t>
            </a:r>
            <a:endParaRPr lang="en-US" dirty="0"/>
          </a:p>
        </p:txBody>
      </p:sp>
      <p:sp>
        <p:nvSpPr>
          <p:cNvPr id="4" name="Slide Number Placeholder 3"/>
          <p:cNvSpPr>
            <a:spLocks noGrp="1"/>
          </p:cNvSpPr>
          <p:nvPr>
            <p:ph type="sldNum" sz="quarter" idx="5"/>
          </p:nvPr>
        </p:nvSpPr>
        <p:spPr/>
        <p:txBody>
          <a:bodyPr/>
          <a:lstStyle/>
          <a:p>
            <a:fld id="{F73FBE47-38C4-A24D-AFE9-BAEB76AF6036}" type="slidenum">
              <a:rPr lang="en-US" smtClean="0"/>
              <a:t>38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Về phía gia đình </a:t>
            </a:r>
            <a:r>
              <a:rPr lang="en-US" dirty="0">
                <a:sym typeface="Wingdings" panose="05000000000000000000" pitchFamily="2" charset="2"/>
              </a:rPr>
              <a:t> do di truyền</a:t>
            </a:r>
            <a:r>
              <a:rPr lang="en-US" dirty="0"/>
              <a:t>:</a:t>
            </a:r>
          </a:p>
          <a:p>
            <a:r>
              <a:rPr lang="en-US" dirty="0"/>
              <a:t>ĐBG NST 13,18,21 </a:t>
            </a:r>
            <a:r>
              <a:rPr lang="en-US" dirty="0">
                <a:sym typeface="Wingdings" panose="05000000000000000000" pitchFamily="2" charset="2"/>
              </a:rPr>
              <a:t> triple test trong tầm sát tiền sản, 3 Hội chứng này có nhiều biển hiện, trong đó có TOF, 10% trẻ TOF có ghi nhận 3 HC trên</a:t>
            </a:r>
          </a:p>
          <a:p>
            <a:r>
              <a:rPr lang="en-US" dirty="0">
                <a:sym typeface="Wingdings" panose="05000000000000000000" pitchFamily="2" charset="2"/>
              </a:rPr>
              <a:t>Ngoài ra còn có một số ĐBG như trên slide  </a:t>
            </a:r>
            <a:r>
              <a:rPr lang="en-US" b="1" dirty="0">
                <a:sym typeface="Wingdings" panose="05000000000000000000" pitchFamily="2" charset="2"/>
              </a:rPr>
              <a:t>thích nhớ thì nhớ, không thích thì thôi</a:t>
            </a:r>
          </a:p>
          <a:p>
            <a:r>
              <a:rPr lang="en-US" b="0" dirty="0">
                <a:sym typeface="Wingdings" panose="05000000000000000000" pitchFamily="2" charset="2"/>
              </a:rPr>
              <a:t>ĐB = mutation, tức là bất thường về cấu trúc (có nhiều kiểu)  giải trình tự gene thì bất thường trên acid amin KHÁC khiếm khuyết gene = deletion, tức mất 1 đoạn. Trong khiếm khuyết gene nổi nhất là HC Di George: khiếm khuyết 1 đoạn nhỏ trên NST số 22 nhánh q1. </a:t>
            </a:r>
            <a:r>
              <a:rPr lang="en-US" b="1" dirty="0">
                <a:sym typeface="Wingdings" panose="05000000000000000000" pitchFamily="2" charset="2"/>
              </a:rPr>
              <a:t>Cô bắt tụi em phải nhớ về HC Di George </a:t>
            </a:r>
            <a:r>
              <a:rPr lang="en-US" b="0" dirty="0">
                <a:sym typeface="Wingdings" panose="05000000000000000000" pitchFamily="2" charset="2"/>
              </a:rPr>
              <a:t>do có liên quan đến điều trị: trẻ có Hc này có suy giảm miễn dịch  dễ nhiễm trùng  mổ cho đứa này mà không quan tâm nhiễm trùng sẽ thất bại (chết do NT sau mổ)  Cần chuẩn bị kĩ lưỡng KS dự phòng và máu truyền trong lúc mổ để chạy tim phổi nhân tạo phải là máu được chiếu tia xạ (radiation) để khử hết vi sinh vật trong đó nhằm chống nhiễm khuẩn, đặt riêng ngân hàng máu.</a:t>
            </a:r>
            <a:endParaRPr lang="en-US" b="0" dirty="0"/>
          </a:p>
        </p:txBody>
      </p:sp>
      <p:sp>
        <p:nvSpPr>
          <p:cNvPr id="4" name="Slide Number Placeholder 3"/>
          <p:cNvSpPr>
            <a:spLocks noGrp="1"/>
          </p:cNvSpPr>
          <p:nvPr>
            <p:ph type="sldNum" sz="quarter" idx="5"/>
          </p:nvPr>
        </p:nvSpPr>
        <p:spPr/>
        <p:txBody>
          <a:bodyPr/>
          <a:lstStyle/>
          <a:p>
            <a:fld id="{F73FBE47-38C4-A24D-AFE9-BAEB76AF6036}" type="slidenum">
              <a:rPr lang="en-US" smtClean="0"/>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Sinh lý bệnh: TOF gồm 4 tật như trên slide:</a:t>
            </a:r>
          </a:p>
          <a:p>
            <a:r>
              <a:rPr lang="en-US" dirty="0"/>
              <a:t>Phì đại cơ thất P là hậu quả của hẹp đường ra thất P</a:t>
            </a:r>
          </a:p>
          <a:p>
            <a:endParaRPr lang="en-US" dirty="0"/>
          </a:p>
          <a:p>
            <a:r>
              <a:rPr lang="en-US" dirty="0"/>
              <a:t>*Phần này đọc khi đã qua slide rồi:</a:t>
            </a:r>
          </a:p>
          <a:p>
            <a:r>
              <a:rPr lang="en-US" dirty="0"/>
              <a:t>Bình thường trong thời kì phôi thai, sự hình thành vách liên thất diễn ra như sau: Đầu tiên, vách liên thất mọc từ dưới lên, kế tiếp sẽ có 1 vách nhỏ ngăn giữa chủ và phổi mọc từ trên xuống – gọi là vách nón, 2 phần nối lại </a:t>
            </a:r>
            <a:r>
              <a:rPr lang="en-US" dirty="0">
                <a:sym typeface="Wingdings" panose="05000000000000000000" pitchFamily="2" charset="2"/>
              </a:rPr>
              <a:t> vách liên thất nguyên vẹn. Trong TOF: vách dưới mọc đúng nhưng vách trên mọc lệch, vách bị đẩy ra trước (tưởng tượng trong không gian 3d) lấn sang phía ĐMP bình thường nằm trước cái vách nón này  kéo ĐMC theo (đến vị trí ngồi chồm hổm lên vách liên thất), ĐMC bị kéo lệch làm lấn đường ra của thất P  hẹp ĐMP  cơ chế gây thông liên thất cũng như ĐMC cưỡi ngựa , tắc nghẽn đường ra thất P là do </a:t>
            </a:r>
            <a:r>
              <a:rPr lang="en-US" b="1" dirty="0">
                <a:sym typeface="Wingdings" panose="05000000000000000000" pitchFamily="2" charset="2"/>
              </a:rPr>
              <a:t>vách nón</a:t>
            </a:r>
          </a:p>
          <a:p>
            <a:endParaRPr lang="en-US" b="1"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F73FBE47-38C4-A24D-AFE9-BAEB76AF6036}" type="slidenum">
              <a:rPr lang="en-US" smtClean="0"/>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Trong TOF, lỗ thông liên thất thường lớn. Thường hay bị ở phần màng và phần buồng tống, ít khi bị ở phần nhận, mà nếu bị thì sẽ có tên gọi khác </a:t>
            </a:r>
            <a:r>
              <a:rPr lang="en-US" dirty="0">
                <a:sym typeface="Wingdings" panose="05000000000000000000" pitchFamily="2" charset="2"/>
              </a:rPr>
              <a:t> Học chuyên sâu về tim mạch nhi thì cô nói. Tại sao ra thông liên thất rộng? về mặt phôi that, nói sau</a:t>
            </a:r>
          </a:p>
          <a:p>
            <a:r>
              <a:rPr lang="en-US" dirty="0">
                <a:sym typeface="Wingdings" panose="05000000000000000000" pitchFamily="2" charset="2"/>
              </a:rPr>
              <a:t>ĐMC cưỡi ngựa do vách nón lệch ra trước và lên trên, lệch càng nhiều thì cưỡi ngựa càng nhiều</a:t>
            </a:r>
          </a:p>
          <a:p>
            <a:endParaRPr lang="en-US" dirty="0">
              <a:sym typeface="Wingdings" panose="05000000000000000000" pitchFamily="2" charset="2"/>
            </a:endParaRPr>
          </a:p>
          <a:p>
            <a:r>
              <a:rPr lang="en-US" dirty="0">
                <a:sym typeface="Wingdings" panose="05000000000000000000" pitchFamily="2" charset="2"/>
              </a:rPr>
              <a:t>Cô trở ngược lên slide trên nói tiếp (đọc phần * slide trên)</a:t>
            </a:r>
          </a:p>
          <a:p>
            <a:r>
              <a:rPr lang="en-US" dirty="0">
                <a:sym typeface="Wingdings" panose="05000000000000000000" pitchFamily="2" charset="2"/>
              </a:rPr>
              <a:t>(đọc hết phần * slide trên thì xuống đây lại): vách nón mọc lệch giống thằng cu mở cửa sổ như hình trên, hình dưới là mặt cắt ngang – nhìn từ trên xuống  </a:t>
            </a:r>
            <a:r>
              <a:rPr lang="en-US" b="1" dirty="0">
                <a:sym typeface="Wingdings" panose="05000000000000000000" pitchFamily="2" charset="2"/>
              </a:rPr>
              <a:t>vách nón bị lệch ra phía trước và lệch bên trái</a:t>
            </a:r>
            <a:r>
              <a:rPr lang="en-US" dirty="0">
                <a:sym typeface="Wingdings" panose="05000000000000000000" pitchFamily="2" charset="2"/>
              </a:rPr>
              <a:t>. Lệch càng nhiều thì ĐMC dãn nhiều do máu thất P cũng nhiều mà máu từ thất T cũng nhiều  một mình nó nhận máu từ 2 nơi thì dãn to là chuyện bình thường.</a:t>
            </a:r>
            <a:endParaRPr lang="en-US" dirty="0"/>
          </a:p>
        </p:txBody>
      </p:sp>
      <p:sp>
        <p:nvSpPr>
          <p:cNvPr id="4" name="Slide Number Placeholder 3"/>
          <p:cNvSpPr>
            <a:spLocks noGrp="1"/>
          </p:cNvSpPr>
          <p:nvPr>
            <p:ph type="sldNum" sz="quarter" idx="5"/>
          </p:nvPr>
        </p:nvSpPr>
        <p:spPr/>
        <p:txBody>
          <a:bodyPr/>
          <a:lstStyle/>
          <a:p>
            <a:fld id="{F73FBE47-38C4-A24D-AFE9-BAEB76AF6036}" type="slidenum">
              <a:rPr lang="en-US" smtClean="0"/>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Tắc nghẽn đường ra thất P = hẹp phổi, đa phần là hẹp phần phễu (dưới van). Chỉ hẹp tại van rất ít, kết hợp tại và dưới van đứng hàng 2. Hẹp thân và 2 nhánh thì rất ít</a:t>
            </a:r>
          </a:p>
        </p:txBody>
      </p:sp>
      <p:sp>
        <p:nvSpPr>
          <p:cNvPr id="4" name="Slide Number Placeholder 3"/>
          <p:cNvSpPr>
            <a:spLocks noGrp="1"/>
          </p:cNvSpPr>
          <p:nvPr>
            <p:ph type="sldNum" sz="quarter" idx="5"/>
          </p:nvPr>
        </p:nvSpPr>
        <p:spPr/>
        <p:txBody>
          <a:bodyPr/>
          <a:lstStyle/>
          <a:p>
            <a:fld id="{F73FBE47-38C4-A24D-AFE9-BAEB76AF6036}" type="slidenum">
              <a:rPr lang="en-US" smtClean="0"/>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hẹp như vậy nên ngay trong thời kì bào thai đã không có máu lên phổi, khi đẻ ra cũng không khá hơn </a:t>
            </a:r>
            <a:r>
              <a:rPr lang="en-US" dirty="0">
                <a:sym typeface="Wingdings" panose="05000000000000000000" pitchFamily="2" charset="2"/>
              </a:rPr>
              <a:t> cơ thể thích nghi bằng cách mở các THBH để đưa máu đến phổi: từ mấy ĐM ghi trên slide</a:t>
            </a:r>
            <a:endParaRPr lang="en-US" dirty="0"/>
          </a:p>
        </p:txBody>
      </p:sp>
      <p:sp>
        <p:nvSpPr>
          <p:cNvPr id="4" name="Slide Number Placeholder 3"/>
          <p:cNvSpPr>
            <a:spLocks noGrp="1"/>
          </p:cNvSpPr>
          <p:nvPr>
            <p:ph type="sldNum" sz="quarter" idx="5"/>
          </p:nvPr>
        </p:nvSpPr>
        <p:spPr/>
        <p:txBody>
          <a:bodyPr/>
          <a:lstStyle/>
          <a:p>
            <a:fld id="{F73FBE47-38C4-A24D-AFE9-BAEB76AF6036}" type="slidenum">
              <a:rPr lang="en-US" smtClean="0"/>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Ngoài ra TOF còn kèm theo rất nhiều dị tật khác, </a:t>
            </a:r>
            <a:r>
              <a:rPr lang="en-US" b="1" dirty="0"/>
              <a:t>đứng đầu là PFO. Nhớ vậy thôi</a:t>
            </a:r>
            <a:r>
              <a:rPr lang="en-US" b="0" dirty="0"/>
              <a:t>, còn lại siêu âm thấy gì tả đó.</a:t>
            </a:r>
            <a:endParaRPr lang="en-US" dirty="0"/>
          </a:p>
        </p:txBody>
      </p:sp>
      <p:sp>
        <p:nvSpPr>
          <p:cNvPr id="4" name="Slide Number Placeholder 3"/>
          <p:cNvSpPr>
            <a:spLocks noGrp="1"/>
          </p:cNvSpPr>
          <p:nvPr>
            <p:ph type="sldNum" sz="quarter" idx="5"/>
          </p:nvPr>
        </p:nvSpPr>
        <p:spPr/>
        <p:txBody>
          <a:bodyPr/>
          <a:lstStyle/>
          <a:p>
            <a:fld id="{F73FBE47-38C4-A24D-AFE9-BAEB76AF6036}" type="slidenum">
              <a:rPr lang="en-US" smtClean="0"/>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C9A6FE-3607-5E4E-8C83-9098E1B515DF}" type="datetimeFigureOut">
              <a:rPr lang="en-US" smtClean="0"/>
              <a:t>5/15/21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6CA0A1-1BC1-4F4D-BE14-09B3AFD98FDD}"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9A6FE-3607-5E4E-8C83-9098E1B515DF}" type="datetimeFigureOut">
              <a:rPr lang="en-US" smtClean="0"/>
              <a:t>5/15/21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6CA0A1-1BC1-4F4D-BE14-09B3AFD98FDD}"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9A6FE-3607-5E4E-8C83-9098E1B515DF}" type="datetimeFigureOut">
              <a:rPr lang="en-US" smtClean="0"/>
              <a:t>5/15/21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6CA0A1-1BC1-4F4D-BE14-09B3AFD98FDD}"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2EA1B5DB-8D3E-2644-B7F3-BF81985E059D}" type="slidenum">
              <a:rPr lang="en-US" altLang="en-US"/>
              <a:t>‹#›</a:t>
            </a:fld>
            <a:endParaRPr lang="en-US"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24E36CF3-5CA4-FB4B-844C-206BB3FDF021}" type="slidenum">
              <a:rPr lang="en-US" altLang="en-US"/>
              <a:t>‹#›</a:t>
            </a:fld>
            <a:endParaRPr lang="en-US"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9A6FE-3607-5E4E-8C83-9098E1B515DF}" type="datetimeFigureOut">
              <a:rPr lang="en-US" smtClean="0"/>
              <a:t>5/15/21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6CA0A1-1BC1-4F4D-BE14-09B3AFD98FDD}"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C9A6FE-3607-5E4E-8C83-9098E1B515DF}" type="datetimeFigureOut">
              <a:rPr lang="en-US" smtClean="0"/>
              <a:t>5/15/21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6CA0A1-1BC1-4F4D-BE14-09B3AFD98FDD}"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C9A6FE-3607-5E4E-8C83-9098E1B515DF}" type="datetimeFigureOut">
              <a:rPr lang="en-US" smtClean="0"/>
              <a:t>5/15/21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6CA0A1-1BC1-4F4D-BE14-09B3AFD98FDD}"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C9A6FE-3607-5E4E-8C83-9098E1B515DF}" type="datetimeFigureOut">
              <a:rPr lang="en-US" smtClean="0"/>
              <a:t>5/15/21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6CA0A1-1BC1-4F4D-BE14-09B3AFD98FDD}"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C9A6FE-3607-5E4E-8C83-9098E1B515DF}" type="datetimeFigureOut">
              <a:rPr lang="en-US" smtClean="0"/>
              <a:t>5/15/21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6CA0A1-1BC1-4F4D-BE14-09B3AFD98FDD}"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9A6FE-3607-5E4E-8C83-9098E1B515DF}" type="datetimeFigureOut">
              <a:rPr lang="en-US" smtClean="0"/>
              <a:t>5/15/21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6CA0A1-1BC1-4F4D-BE14-09B3AFD98FDD}"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C9A6FE-3607-5E4E-8C83-9098E1B515DF}" type="datetimeFigureOut">
              <a:rPr lang="en-US" smtClean="0"/>
              <a:t>5/15/21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6CA0A1-1BC1-4F4D-BE14-09B3AFD98FDD}"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C9A6FE-3607-5E4E-8C83-9098E1B515DF}" type="datetimeFigureOut">
              <a:rPr lang="en-US" smtClean="0"/>
              <a:t>5/15/21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6CA0A1-1BC1-4F4D-BE14-09B3AFD98FDD}"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C9A6FE-3607-5E4E-8C83-9098E1B515DF}" type="datetimeFigureOut">
              <a:rPr lang="en-US" smtClean="0"/>
              <a:t>5/15/21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6CA0A1-1BC1-4F4D-BE14-09B3AFD98FD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25.tif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2209800" y="1057994"/>
            <a:ext cx="7772400" cy="1470025"/>
          </a:xfrm>
        </p:spPr>
        <p:txBody>
          <a:bodyPr>
            <a:noAutofit/>
          </a:bodyPr>
          <a:lstStyle/>
          <a:p>
            <a:pPr eaLnBrk="1" hangingPunct="1">
              <a:lnSpc>
                <a:spcPct val="120000"/>
              </a:lnSpc>
              <a:defRPr/>
            </a:pPr>
            <a:r>
              <a:rPr lang="en-US" sz="4400" b="1" dirty="0">
                <a:solidFill>
                  <a:srgbClr val="C00000"/>
                </a:solidFill>
                <a:effectLst>
                  <a:outerShdw blurRad="38100" dist="38100" dir="2700000" algn="tl">
                    <a:srgbClr val="000000"/>
                  </a:outerShdw>
                </a:effectLst>
                <a:latin typeface="+mn-lt"/>
                <a:cs typeface="Calibri" panose="020F0502020204030204" pitchFamily="34" charset="0"/>
              </a:rPr>
              <a:t>TỨ CHỨNG FALLOT</a:t>
            </a:r>
            <a:br>
              <a:rPr lang="en-US" sz="4400" b="1" dirty="0">
                <a:solidFill>
                  <a:srgbClr val="C00000"/>
                </a:solidFill>
                <a:effectLst>
                  <a:outerShdw blurRad="38100" dist="38100" dir="2700000" algn="tl">
                    <a:srgbClr val="000000"/>
                  </a:outerShdw>
                </a:effectLst>
                <a:latin typeface="+mn-lt"/>
                <a:cs typeface="Calibri" panose="020F0502020204030204" pitchFamily="34" charset="0"/>
              </a:rPr>
            </a:br>
            <a:r>
              <a:rPr lang="en-US" sz="4000" b="1" dirty="0">
                <a:solidFill>
                  <a:srgbClr val="C00000"/>
                </a:solidFill>
                <a:effectLst>
                  <a:outerShdw blurRad="38100" dist="38100" dir="2700000" algn="tl">
                    <a:srgbClr val="000000"/>
                  </a:outerShdw>
                </a:effectLst>
                <a:latin typeface="+mn-lt"/>
                <a:cs typeface="Calibri" panose="020F0502020204030204" pitchFamily="34" charset="0"/>
              </a:rPr>
              <a:t>(TETRALOGY OF FALLOT = TOF)</a:t>
            </a:r>
            <a:endParaRPr lang="en-US" sz="4400" b="1" dirty="0">
              <a:solidFill>
                <a:srgbClr val="C00000"/>
              </a:solidFill>
              <a:effectLst>
                <a:outerShdw blurRad="38100" dist="38100" dir="2700000" algn="tl">
                  <a:srgbClr val="000000"/>
                </a:outerShdw>
              </a:effectLst>
              <a:latin typeface="+mn-lt"/>
              <a:cs typeface="Calibri" panose="020F050202020403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1533" y="77810"/>
            <a:ext cx="1325583" cy="134113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44" y="-1"/>
            <a:ext cx="1453698" cy="1418943"/>
          </a:xfrm>
          <a:prstGeom prst="rect">
            <a:avLst/>
          </a:prstGeom>
        </p:spPr>
      </p:pic>
      <p:sp>
        <p:nvSpPr>
          <p:cNvPr id="2" name="TextBox 1"/>
          <p:cNvSpPr txBox="1"/>
          <p:nvPr/>
        </p:nvSpPr>
        <p:spPr>
          <a:xfrm>
            <a:off x="4231105" y="5897803"/>
            <a:ext cx="3729789" cy="523220"/>
          </a:xfrm>
          <a:prstGeom prst="rect">
            <a:avLst/>
          </a:prstGeom>
          <a:noFill/>
        </p:spPr>
        <p:txBody>
          <a:bodyPr wrap="square" rtlCol="0">
            <a:spAutoFit/>
          </a:bodyPr>
          <a:lstStyle/>
          <a:p>
            <a:pPr algn="ctr"/>
            <a:r>
              <a:rPr lang="en-US" sz="2800" b="1" dirty="0"/>
              <a:t>PGS.TS. </a:t>
            </a:r>
            <a:r>
              <a:rPr lang="en-US" sz="2800" b="1" dirty="0" err="1"/>
              <a:t>Vũ</a:t>
            </a:r>
            <a:r>
              <a:rPr lang="en-US" sz="2800" b="1" dirty="0"/>
              <a:t> Minh </a:t>
            </a:r>
            <a:r>
              <a:rPr lang="en-US" sz="2800" b="1" dirty="0" err="1"/>
              <a:t>Phúc</a:t>
            </a:r>
            <a:endParaRPr lang="en-US" sz="2800" b="1" dirty="0"/>
          </a:p>
        </p:txBody>
      </p:sp>
      <p:pic>
        <p:nvPicPr>
          <p:cNvPr id="6" name="Picture 5"/>
          <p:cNvPicPr>
            <a:picLocks noChangeAspect="1"/>
          </p:cNvPicPr>
          <p:nvPr/>
        </p:nvPicPr>
        <p:blipFill>
          <a:blip r:embed="rId5"/>
          <a:stretch>
            <a:fillRect/>
          </a:stretch>
        </p:blipFill>
        <p:spPr>
          <a:xfrm>
            <a:off x="3699494" y="2626603"/>
            <a:ext cx="4388567" cy="31485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981200" y="0"/>
            <a:ext cx="8229600" cy="1046747"/>
          </a:xfrm>
        </p:spPr>
        <p:txBody>
          <a:bodyPr/>
          <a:lstStyle/>
          <a:p>
            <a:pPr algn="ctr" eaLnBrk="1" hangingPunct="1">
              <a:defRPr/>
            </a:pPr>
            <a:r>
              <a:rPr lang="en-US" sz="3600" b="1" dirty="0">
                <a:solidFill>
                  <a:srgbClr val="C00000"/>
                </a:solidFill>
                <a:effectLst>
                  <a:outerShdw blurRad="38100" dist="38100" dir="2700000" algn="tl">
                    <a:srgbClr val="000000"/>
                  </a:outerShdw>
                </a:effectLst>
                <a:latin typeface="+mn-lt"/>
              </a:rPr>
              <a:t>3. BỆNH HỌC</a:t>
            </a:r>
          </a:p>
        </p:txBody>
      </p:sp>
      <p:sp>
        <p:nvSpPr>
          <p:cNvPr id="25602" name="Rectangle 3"/>
          <p:cNvSpPr>
            <a:spLocks noGrp="1" noChangeArrowheads="1"/>
          </p:cNvSpPr>
          <p:nvPr>
            <p:ph idx="1"/>
          </p:nvPr>
        </p:nvSpPr>
        <p:spPr>
          <a:xfrm>
            <a:off x="348915" y="1600200"/>
            <a:ext cx="4932947" cy="4267200"/>
          </a:xfrm>
        </p:spPr>
        <p:txBody>
          <a:bodyPr/>
          <a:lstStyle/>
          <a:p>
            <a:pPr>
              <a:lnSpc>
                <a:spcPct val="100000"/>
              </a:lnSpc>
              <a:spcBef>
                <a:spcPts val="1200"/>
              </a:spcBef>
            </a:pPr>
            <a:r>
              <a:rPr lang="en-US" altLang="en-US" sz="2600" b="1" dirty="0">
                <a:solidFill>
                  <a:srgbClr val="0432FF"/>
                </a:solidFill>
                <a:latin typeface="Calibri" panose="020F0502020204030204" pitchFamily="34" charset="0"/>
                <a:cs typeface="Calibri" panose="020F0502020204030204" pitchFamily="34" charset="0"/>
              </a:rPr>
              <a:t>THBH </a:t>
            </a:r>
            <a:r>
              <a:rPr lang="en-US" altLang="en-US" sz="2600" b="1" dirty="0" err="1">
                <a:solidFill>
                  <a:srgbClr val="0432FF"/>
                </a:solidFill>
                <a:latin typeface="Calibri" panose="020F0502020204030204" pitchFamily="34" charset="0"/>
                <a:cs typeface="Calibri" panose="020F0502020204030204" pitchFamily="34" charset="0"/>
              </a:rPr>
              <a:t>chủ</a:t>
            </a:r>
            <a:r>
              <a:rPr lang="en-US" altLang="en-US" sz="2600" b="1" dirty="0">
                <a:solidFill>
                  <a:srgbClr val="0432FF"/>
                </a:solidFill>
                <a:latin typeface="Calibri" panose="020F0502020204030204" pitchFamily="34" charset="0"/>
                <a:cs typeface="Calibri" panose="020F0502020204030204" pitchFamily="34" charset="0"/>
              </a:rPr>
              <a:t> - </a:t>
            </a:r>
            <a:r>
              <a:rPr lang="en-US" altLang="en-US" sz="2600" b="1" dirty="0" err="1">
                <a:solidFill>
                  <a:srgbClr val="0432FF"/>
                </a:solidFill>
                <a:latin typeface="Calibri" panose="020F0502020204030204" pitchFamily="34" charset="0"/>
                <a:cs typeface="Calibri" panose="020F0502020204030204" pitchFamily="34" charset="0"/>
              </a:rPr>
              <a:t>phổi</a:t>
            </a:r>
            <a:r>
              <a:rPr lang="en-US" altLang="en-US" sz="2600" b="1" dirty="0">
                <a:solidFill>
                  <a:srgbClr val="0432FF"/>
                </a:solidFill>
                <a:latin typeface="Calibri" panose="020F0502020204030204" pitchFamily="34" charset="0"/>
                <a:cs typeface="Calibri" panose="020F0502020204030204" pitchFamily="34" charset="0"/>
              </a:rPr>
              <a:t> </a:t>
            </a:r>
          </a:p>
          <a:p>
            <a:pPr lvl="1">
              <a:lnSpc>
                <a:spcPct val="100000"/>
              </a:lnSpc>
              <a:spcBef>
                <a:spcPts val="1200"/>
              </a:spcBef>
              <a:buFont typeface="Wingdings" panose="05000000000000000000" pitchFamily="2" charset="2"/>
              <a:buChar char="ü"/>
            </a:pPr>
            <a:r>
              <a:rPr lang="en-US" altLang="en-US" sz="2600" dirty="0" err="1">
                <a:latin typeface="Calibri" panose="020F0502020204030204" pitchFamily="34" charset="0"/>
                <a:cs typeface="Calibri" panose="020F0502020204030204" pitchFamily="34" charset="0"/>
              </a:rPr>
              <a:t>Từ</a:t>
            </a:r>
            <a:r>
              <a:rPr lang="en-US" altLang="en-US" sz="2600" dirty="0">
                <a:latin typeface="Calibri" panose="020F0502020204030204" pitchFamily="34" charset="0"/>
                <a:cs typeface="Calibri" panose="020F0502020204030204" pitchFamily="34" charset="0"/>
              </a:rPr>
              <a:t> ĐM </a:t>
            </a:r>
            <a:r>
              <a:rPr lang="en-US" altLang="en-US" sz="2600" dirty="0" err="1">
                <a:latin typeface="Calibri" panose="020F0502020204030204" pitchFamily="34" charset="0"/>
                <a:cs typeface="Calibri" panose="020F0502020204030204" pitchFamily="34" charset="0"/>
              </a:rPr>
              <a:t>phế</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quản</a:t>
            </a:r>
            <a:endParaRPr lang="en-US" altLang="en-US" sz="2600" dirty="0">
              <a:latin typeface="Calibri" panose="020F0502020204030204" pitchFamily="34" charset="0"/>
              <a:cs typeface="Calibri" panose="020F0502020204030204" pitchFamily="34" charset="0"/>
            </a:endParaRPr>
          </a:p>
          <a:p>
            <a:pPr lvl="1">
              <a:lnSpc>
                <a:spcPct val="100000"/>
              </a:lnSpc>
              <a:spcBef>
                <a:spcPts val="1200"/>
              </a:spcBef>
              <a:buFont typeface="Wingdings" panose="05000000000000000000" pitchFamily="2" charset="2"/>
              <a:buChar char="ü"/>
            </a:pPr>
            <a:r>
              <a:rPr lang="en-US" altLang="en-US" sz="2600" dirty="0" err="1">
                <a:latin typeface="Calibri" panose="020F0502020204030204" pitchFamily="34" charset="0"/>
                <a:cs typeface="Calibri" panose="020F0502020204030204" pitchFamily="34" charset="0"/>
              </a:rPr>
              <a:t>Từ</a:t>
            </a:r>
            <a:r>
              <a:rPr lang="en-US" altLang="en-US" sz="2600" dirty="0">
                <a:latin typeface="Calibri" panose="020F0502020204030204" pitchFamily="34" charset="0"/>
                <a:cs typeface="Calibri" panose="020F0502020204030204" pitchFamily="34" charset="0"/>
              </a:rPr>
              <a:t> ĐMC </a:t>
            </a:r>
            <a:r>
              <a:rPr lang="en-US" altLang="en-US" sz="2600" dirty="0" err="1">
                <a:latin typeface="Calibri" panose="020F0502020204030204" pitchFamily="34" charset="0"/>
                <a:cs typeface="Calibri" panose="020F0502020204030204" pitchFamily="34" charset="0"/>
              </a:rPr>
              <a:t>xuống</a:t>
            </a:r>
            <a:endParaRPr lang="en-US" altLang="en-US" sz="2600" dirty="0">
              <a:latin typeface="Calibri" panose="020F0502020204030204" pitchFamily="34" charset="0"/>
              <a:cs typeface="Calibri" panose="020F0502020204030204" pitchFamily="34" charset="0"/>
            </a:endParaRPr>
          </a:p>
          <a:p>
            <a:pPr lvl="1">
              <a:lnSpc>
                <a:spcPct val="100000"/>
              </a:lnSpc>
              <a:spcBef>
                <a:spcPts val="1200"/>
              </a:spcBef>
              <a:buFont typeface="Wingdings" panose="05000000000000000000" pitchFamily="2" charset="2"/>
              <a:buChar char="ü"/>
            </a:pPr>
            <a:r>
              <a:rPr lang="en-US" altLang="en-US" sz="2600" dirty="0" err="1">
                <a:latin typeface="Calibri" panose="020F0502020204030204" pitchFamily="34" charset="0"/>
                <a:cs typeface="Calibri" panose="020F0502020204030204" pitchFamily="34" charset="0"/>
              </a:rPr>
              <a:t>Từ</a:t>
            </a:r>
            <a:r>
              <a:rPr lang="en-US" altLang="en-US" sz="2600" dirty="0">
                <a:latin typeface="Calibri" panose="020F0502020204030204" pitchFamily="34" charset="0"/>
                <a:cs typeface="Calibri" panose="020F0502020204030204" pitchFamily="34" charset="0"/>
              </a:rPr>
              <a:t> ĐM </a:t>
            </a:r>
            <a:r>
              <a:rPr lang="en-US" altLang="en-US" sz="2600" dirty="0" err="1">
                <a:latin typeface="Calibri" panose="020F0502020204030204" pitchFamily="34" charset="0"/>
                <a:cs typeface="Calibri" panose="020F0502020204030204" pitchFamily="34" charset="0"/>
              </a:rPr>
              <a:t>vành</a:t>
            </a:r>
            <a:endParaRPr lang="en-US" altLang="en-US" sz="2600" dirty="0">
              <a:latin typeface="Calibri" panose="020F0502020204030204" pitchFamily="34" charset="0"/>
              <a:cs typeface="Calibri" panose="020F0502020204030204" pitchFamily="34" charset="0"/>
            </a:endParaRPr>
          </a:p>
          <a:p>
            <a:pPr lvl="1">
              <a:lnSpc>
                <a:spcPct val="100000"/>
              </a:lnSpc>
              <a:spcBef>
                <a:spcPts val="1200"/>
              </a:spcBef>
              <a:buFont typeface="Wingdings" panose="05000000000000000000" pitchFamily="2" charset="2"/>
              <a:buChar char="ü"/>
            </a:pPr>
            <a:r>
              <a:rPr lang="en-US" altLang="en-US" sz="2600" dirty="0" err="1">
                <a:latin typeface="Calibri" panose="020F0502020204030204" pitchFamily="34" charset="0"/>
                <a:cs typeface="Calibri" panose="020F0502020204030204" pitchFamily="34" charset="0"/>
              </a:rPr>
              <a:t>Từ</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các</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nhánh</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của</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cung</a:t>
            </a:r>
            <a:r>
              <a:rPr lang="en-US" altLang="en-US" sz="2600" dirty="0">
                <a:latin typeface="Calibri" panose="020F0502020204030204" pitchFamily="34" charset="0"/>
                <a:cs typeface="Calibri" panose="020F0502020204030204" pitchFamily="34" charset="0"/>
              </a:rPr>
              <a:t> ĐMC (ĐM </a:t>
            </a:r>
            <a:r>
              <a:rPr lang="en-US" altLang="en-US" sz="2600" dirty="0" err="1">
                <a:latin typeface="Calibri" panose="020F0502020204030204" pitchFamily="34" charset="0"/>
                <a:cs typeface="Calibri" panose="020F0502020204030204" pitchFamily="34" charset="0"/>
              </a:rPr>
              <a:t>dưới</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đòn</a:t>
            </a:r>
            <a:r>
              <a:rPr lang="en-US" altLang="en-US" sz="2600" dirty="0">
                <a:latin typeface="Calibri" panose="020F0502020204030204" pitchFamily="34" charset="0"/>
                <a:cs typeface="Calibri" panose="020F0502020204030204" pitchFamily="34" charset="0"/>
              </a:rPr>
              <a:t>, ĐM </a:t>
            </a:r>
            <a:r>
              <a:rPr lang="en-US" altLang="en-US" sz="2600" dirty="0" err="1">
                <a:latin typeface="Calibri" panose="020F0502020204030204" pitchFamily="34" charset="0"/>
                <a:cs typeface="Calibri" panose="020F0502020204030204" pitchFamily="34" charset="0"/>
              </a:rPr>
              <a:t>vú</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trong</a:t>
            </a:r>
            <a:r>
              <a:rPr lang="en-US" altLang="en-US" sz="2600" dirty="0">
                <a:latin typeface="Calibri" panose="020F0502020204030204" pitchFamily="34" charset="0"/>
                <a:cs typeface="Calibri" panose="020F0502020204030204" pitchFamily="34" charset="0"/>
              </a:rPr>
              <a:t>, ĐM </a:t>
            </a:r>
            <a:r>
              <a:rPr lang="en-US" altLang="en-US" sz="2600" dirty="0" err="1">
                <a:latin typeface="Calibri" panose="020F0502020204030204" pitchFamily="34" charset="0"/>
                <a:cs typeface="Calibri" panose="020F0502020204030204" pitchFamily="34" charset="0"/>
              </a:rPr>
              <a:t>vô</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danh</a:t>
            </a:r>
            <a:r>
              <a:rPr lang="en-US" altLang="en-US" sz="2600" dirty="0">
                <a:latin typeface="Calibri" panose="020F0502020204030204" pitchFamily="34" charset="0"/>
                <a:cs typeface="Calibri" panose="020F0502020204030204" pitchFamily="34" charset="0"/>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33500"/>
            <a:ext cx="5664708" cy="480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981200" y="152400"/>
            <a:ext cx="8229600" cy="846221"/>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3. BỆNH HỌC</a:t>
            </a:r>
          </a:p>
        </p:txBody>
      </p:sp>
      <p:sp>
        <p:nvSpPr>
          <p:cNvPr id="26626" name="Rectangle 3"/>
          <p:cNvSpPr>
            <a:spLocks noGrp="1" noChangeArrowheads="1"/>
          </p:cNvSpPr>
          <p:nvPr>
            <p:ph idx="1"/>
          </p:nvPr>
        </p:nvSpPr>
        <p:spPr>
          <a:xfrm>
            <a:off x="1042737" y="998621"/>
            <a:ext cx="8229600" cy="5638800"/>
          </a:xfrm>
        </p:spPr>
        <p:txBody>
          <a:bodyPr>
            <a:normAutofit lnSpcReduction="10000"/>
          </a:bodyPr>
          <a:lstStyle/>
          <a:p>
            <a:pPr eaLnBrk="1" hangingPunct="1">
              <a:lnSpc>
                <a:spcPct val="120000"/>
              </a:lnSpc>
            </a:pPr>
            <a:r>
              <a:rPr lang="en-US" altLang="en-US" b="1" dirty="0" err="1">
                <a:solidFill>
                  <a:srgbClr val="0432FF"/>
                </a:solidFill>
              </a:rPr>
              <a:t>Dị</a:t>
            </a:r>
            <a:r>
              <a:rPr lang="en-US" altLang="en-US" b="1" dirty="0">
                <a:solidFill>
                  <a:srgbClr val="0432FF"/>
                </a:solidFill>
              </a:rPr>
              <a:t> </a:t>
            </a:r>
            <a:r>
              <a:rPr lang="en-US" altLang="en-US" b="1" dirty="0" err="1">
                <a:solidFill>
                  <a:srgbClr val="0432FF"/>
                </a:solidFill>
              </a:rPr>
              <a:t>tật</a:t>
            </a:r>
            <a:r>
              <a:rPr lang="en-US" altLang="en-US" b="1" dirty="0">
                <a:solidFill>
                  <a:srgbClr val="0432FF"/>
                </a:solidFill>
              </a:rPr>
              <a:t> </a:t>
            </a:r>
            <a:r>
              <a:rPr lang="en-US" altLang="en-US" b="1" dirty="0" err="1">
                <a:solidFill>
                  <a:srgbClr val="0432FF"/>
                </a:solidFill>
              </a:rPr>
              <a:t>khác</a:t>
            </a:r>
            <a:r>
              <a:rPr lang="en-US" altLang="en-US" b="1" dirty="0">
                <a:solidFill>
                  <a:srgbClr val="0432FF"/>
                </a:solidFill>
              </a:rPr>
              <a:t> </a:t>
            </a:r>
            <a:r>
              <a:rPr lang="en-US" altLang="en-US" b="1" dirty="0" err="1">
                <a:solidFill>
                  <a:srgbClr val="0432FF"/>
                </a:solidFill>
              </a:rPr>
              <a:t>đi</a:t>
            </a:r>
            <a:r>
              <a:rPr lang="en-US" altLang="en-US" b="1" dirty="0">
                <a:solidFill>
                  <a:srgbClr val="0432FF"/>
                </a:solidFill>
              </a:rPr>
              <a:t> </a:t>
            </a:r>
            <a:r>
              <a:rPr lang="en-US" altLang="en-US" b="1" dirty="0" err="1">
                <a:solidFill>
                  <a:srgbClr val="0432FF"/>
                </a:solidFill>
              </a:rPr>
              <a:t>kèm</a:t>
            </a:r>
            <a:endParaRPr lang="en-US" altLang="en-US" b="1" dirty="0">
              <a:solidFill>
                <a:srgbClr val="0432FF"/>
              </a:solidFill>
            </a:endParaRPr>
          </a:p>
          <a:p>
            <a:pPr lvl="1" eaLnBrk="1" hangingPunct="1">
              <a:lnSpc>
                <a:spcPct val="100000"/>
              </a:lnSpc>
              <a:spcBef>
                <a:spcPts val="1200"/>
              </a:spcBef>
              <a:buFont typeface="Wingdings" panose="05000000000000000000" pitchFamily="2" charset="2"/>
              <a:buChar char="ü"/>
            </a:pPr>
            <a:r>
              <a:rPr lang="en-US" altLang="en-US" dirty="0" err="1"/>
              <a:t>Thông</a:t>
            </a:r>
            <a:r>
              <a:rPr lang="en-US" altLang="en-US" dirty="0"/>
              <a:t> </a:t>
            </a:r>
            <a:r>
              <a:rPr lang="en-US" altLang="en-US" dirty="0" err="1"/>
              <a:t>liên</a:t>
            </a:r>
            <a:r>
              <a:rPr lang="en-US" altLang="en-US" dirty="0"/>
              <a:t> </a:t>
            </a:r>
            <a:r>
              <a:rPr lang="en-US" altLang="en-US" dirty="0" err="1"/>
              <a:t>nhĩ</a:t>
            </a:r>
            <a:r>
              <a:rPr lang="en-US" altLang="en-US" dirty="0"/>
              <a:t>, </a:t>
            </a:r>
            <a:r>
              <a:rPr lang="en-US" altLang="en-US" dirty="0" err="1"/>
              <a:t>tồn</a:t>
            </a:r>
            <a:r>
              <a:rPr lang="en-US" altLang="en-US" dirty="0"/>
              <a:t> </a:t>
            </a:r>
            <a:r>
              <a:rPr lang="en-US" altLang="en-US" dirty="0" err="1"/>
              <a:t>tại</a:t>
            </a:r>
            <a:r>
              <a:rPr lang="en-US" altLang="en-US" dirty="0"/>
              <a:t> </a:t>
            </a:r>
            <a:r>
              <a:rPr lang="en-US" altLang="en-US" dirty="0" err="1"/>
              <a:t>lỗ</a:t>
            </a:r>
            <a:r>
              <a:rPr lang="en-US" altLang="en-US" dirty="0"/>
              <a:t> </a:t>
            </a:r>
            <a:r>
              <a:rPr lang="en-US" altLang="en-US" dirty="0" err="1"/>
              <a:t>bầu</a:t>
            </a:r>
            <a:r>
              <a:rPr lang="en-US" altLang="en-US" dirty="0"/>
              <a:t> </a:t>
            </a:r>
            <a:r>
              <a:rPr lang="en-US" altLang="en-US" dirty="0" err="1"/>
              <a:t>dục</a:t>
            </a:r>
            <a:r>
              <a:rPr lang="en-US" altLang="en-US" dirty="0"/>
              <a:t> (PFO) 	83%</a:t>
            </a:r>
          </a:p>
          <a:p>
            <a:pPr lvl="1" eaLnBrk="1" hangingPunct="1">
              <a:lnSpc>
                <a:spcPct val="100000"/>
              </a:lnSpc>
              <a:spcBef>
                <a:spcPts val="1200"/>
              </a:spcBef>
              <a:buFont typeface="Wingdings" panose="05000000000000000000" pitchFamily="2" charset="2"/>
              <a:buChar char="ü"/>
            </a:pPr>
            <a:r>
              <a:rPr lang="en-US" altLang="en-US" dirty="0" err="1"/>
              <a:t>Cung</a:t>
            </a:r>
            <a:r>
              <a:rPr lang="en-US" altLang="en-US" dirty="0"/>
              <a:t> ĐMC </a:t>
            </a:r>
            <a:r>
              <a:rPr lang="en-US" altLang="en-US" dirty="0" err="1"/>
              <a:t>bên</a:t>
            </a:r>
            <a:r>
              <a:rPr lang="en-US" altLang="en-US" dirty="0"/>
              <a:t> </a:t>
            </a:r>
            <a:r>
              <a:rPr lang="en-US" altLang="en-US" dirty="0" err="1"/>
              <a:t>phải</a:t>
            </a:r>
            <a:r>
              <a:rPr lang="en-US" altLang="en-US" dirty="0"/>
              <a:t> 				25%</a:t>
            </a:r>
          </a:p>
          <a:p>
            <a:pPr lvl="1" eaLnBrk="1" hangingPunct="1">
              <a:lnSpc>
                <a:spcPct val="100000"/>
              </a:lnSpc>
              <a:spcBef>
                <a:spcPts val="1200"/>
              </a:spcBef>
              <a:buFont typeface="Wingdings" panose="05000000000000000000" pitchFamily="2" charset="2"/>
              <a:buChar char="ü"/>
            </a:pPr>
            <a:r>
              <a:rPr lang="en-US" altLang="en-US" dirty="0" err="1"/>
              <a:t>Tồn</a:t>
            </a:r>
            <a:r>
              <a:rPr lang="en-US" altLang="en-US" dirty="0"/>
              <a:t> </a:t>
            </a:r>
            <a:r>
              <a:rPr lang="en-US" altLang="en-US" dirty="0" err="1"/>
              <a:t>tại</a:t>
            </a:r>
            <a:r>
              <a:rPr lang="en-US" altLang="en-US" dirty="0"/>
              <a:t> TMC </a:t>
            </a:r>
            <a:r>
              <a:rPr lang="en-US" altLang="en-US" dirty="0" err="1"/>
              <a:t>trên</a:t>
            </a:r>
            <a:r>
              <a:rPr lang="en-US" altLang="en-US" dirty="0"/>
              <a:t> </a:t>
            </a:r>
            <a:r>
              <a:rPr lang="en-US" altLang="en-US" dirty="0" err="1"/>
              <a:t>trái</a:t>
            </a:r>
            <a:r>
              <a:rPr lang="en-US" altLang="en-US" dirty="0"/>
              <a:t> 				11% </a:t>
            </a:r>
          </a:p>
          <a:p>
            <a:pPr lvl="1" eaLnBrk="1" hangingPunct="1">
              <a:lnSpc>
                <a:spcPct val="100000"/>
              </a:lnSpc>
              <a:spcBef>
                <a:spcPts val="1200"/>
              </a:spcBef>
              <a:buFont typeface="Wingdings" panose="05000000000000000000" pitchFamily="2" charset="2"/>
              <a:buChar char="ü"/>
            </a:pPr>
            <a:r>
              <a:rPr lang="en-US" altLang="en-US" dirty="0" err="1"/>
              <a:t>Bất</a:t>
            </a:r>
            <a:r>
              <a:rPr lang="en-US" altLang="en-US" dirty="0"/>
              <a:t> </a:t>
            </a:r>
            <a:r>
              <a:rPr lang="en-US" altLang="en-US" dirty="0" err="1"/>
              <a:t>thường</a:t>
            </a:r>
            <a:r>
              <a:rPr lang="en-US" altLang="en-US" dirty="0"/>
              <a:t> ĐM </a:t>
            </a:r>
            <a:r>
              <a:rPr lang="en-US" altLang="en-US" dirty="0" err="1"/>
              <a:t>vành</a:t>
            </a:r>
            <a:r>
              <a:rPr lang="en-US" altLang="en-US" dirty="0"/>
              <a:t> 				05%</a:t>
            </a:r>
          </a:p>
          <a:p>
            <a:pPr lvl="1" eaLnBrk="1" hangingPunct="1">
              <a:lnSpc>
                <a:spcPct val="100000"/>
              </a:lnSpc>
              <a:spcBef>
                <a:spcPts val="1200"/>
              </a:spcBef>
              <a:buFont typeface="Wingdings" panose="05000000000000000000" pitchFamily="2" charset="2"/>
              <a:buChar char="ü"/>
            </a:pPr>
            <a:r>
              <a:rPr lang="en-US" altLang="en-US" dirty="0" err="1"/>
              <a:t>Kênh</a:t>
            </a:r>
            <a:r>
              <a:rPr lang="en-US" altLang="en-US" dirty="0"/>
              <a:t> </a:t>
            </a:r>
            <a:r>
              <a:rPr lang="en-US" altLang="en-US" dirty="0" err="1"/>
              <a:t>nhĩ</a:t>
            </a:r>
            <a:r>
              <a:rPr lang="en-US" altLang="en-US" dirty="0"/>
              <a:t> </a:t>
            </a:r>
            <a:r>
              <a:rPr lang="en-US" altLang="en-US" dirty="0" err="1"/>
              <a:t>thất</a:t>
            </a:r>
            <a:r>
              <a:rPr lang="en-US" altLang="en-US" dirty="0"/>
              <a:t> </a:t>
            </a:r>
            <a:r>
              <a:rPr lang="en-US" altLang="en-US" dirty="0" err="1"/>
              <a:t>hòan</a:t>
            </a:r>
            <a:r>
              <a:rPr lang="en-US" altLang="en-US" dirty="0"/>
              <a:t> </a:t>
            </a:r>
            <a:r>
              <a:rPr lang="en-US" altLang="en-US" dirty="0" err="1"/>
              <a:t>tòan</a:t>
            </a:r>
            <a:r>
              <a:rPr lang="en-US" altLang="en-US" dirty="0"/>
              <a:t> 			02%</a:t>
            </a:r>
          </a:p>
          <a:p>
            <a:pPr lvl="1" eaLnBrk="1" hangingPunct="1">
              <a:lnSpc>
                <a:spcPct val="100000"/>
              </a:lnSpc>
              <a:spcBef>
                <a:spcPts val="1200"/>
              </a:spcBef>
              <a:buFont typeface="Wingdings" panose="05000000000000000000" pitchFamily="2" charset="2"/>
              <a:buChar char="ü"/>
            </a:pPr>
            <a:r>
              <a:rPr lang="en-US" altLang="en-US" dirty="0" err="1"/>
              <a:t>Hở</a:t>
            </a:r>
            <a:r>
              <a:rPr lang="en-US" altLang="en-US" dirty="0"/>
              <a:t> van </a:t>
            </a:r>
            <a:r>
              <a:rPr lang="en-US" altLang="en-US" dirty="0" err="1"/>
              <a:t>nhĩ</a:t>
            </a:r>
            <a:r>
              <a:rPr lang="en-US" altLang="en-US" dirty="0"/>
              <a:t> - </a:t>
            </a:r>
            <a:r>
              <a:rPr lang="en-US" altLang="en-US" dirty="0" err="1"/>
              <a:t>thất</a:t>
            </a:r>
            <a:endParaRPr lang="en-US" altLang="en-US" dirty="0"/>
          </a:p>
          <a:p>
            <a:pPr lvl="1" eaLnBrk="1" hangingPunct="1">
              <a:lnSpc>
                <a:spcPct val="100000"/>
              </a:lnSpc>
              <a:spcBef>
                <a:spcPts val="1200"/>
              </a:spcBef>
              <a:buFont typeface="Wingdings" panose="05000000000000000000" pitchFamily="2" charset="2"/>
              <a:buChar char="ü"/>
            </a:pPr>
            <a:r>
              <a:rPr lang="en-US" altLang="en-US" dirty="0" err="1"/>
              <a:t>Tật</a:t>
            </a:r>
            <a:r>
              <a:rPr lang="en-US" altLang="en-US" dirty="0"/>
              <a:t> </a:t>
            </a:r>
            <a:r>
              <a:rPr lang="en-US" altLang="en-US" dirty="0" err="1"/>
              <a:t>Ebstein</a:t>
            </a:r>
            <a:r>
              <a:rPr lang="en-US" altLang="en-US" dirty="0"/>
              <a:t> (van 3 </a:t>
            </a:r>
            <a:r>
              <a:rPr lang="en-US" altLang="en-US" dirty="0" err="1"/>
              <a:t>lá</a:t>
            </a:r>
            <a:r>
              <a:rPr lang="en-US" altLang="en-US" dirty="0"/>
              <a:t> </a:t>
            </a:r>
            <a:r>
              <a:rPr lang="en-US" altLang="en-US" dirty="0" err="1"/>
              <a:t>đóng</a:t>
            </a:r>
            <a:r>
              <a:rPr lang="en-US" altLang="en-US" dirty="0"/>
              <a:t> </a:t>
            </a:r>
            <a:r>
              <a:rPr lang="en-US" altLang="en-US" dirty="0" err="1"/>
              <a:t>thấp</a:t>
            </a:r>
            <a:r>
              <a:rPr lang="en-US" altLang="en-US" dirty="0"/>
              <a:t>)</a:t>
            </a:r>
          </a:p>
          <a:p>
            <a:pPr lvl="1" eaLnBrk="1" hangingPunct="1">
              <a:lnSpc>
                <a:spcPct val="100000"/>
              </a:lnSpc>
              <a:spcBef>
                <a:spcPts val="1200"/>
              </a:spcBef>
              <a:buFont typeface="Wingdings" panose="05000000000000000000" pitchFamily="2" charset="2"/>
              <a:buChar char="ü"/>
            </a:pPr>
            <a:r>
              <a:rPr lang="en-US" altLang="en-US" dirty="0" err="1"/>
              <a:t>Hở</a:t>
            </a:r>
            <a:r>
              <a:rPr lang="en-US" altLang="en-US" dirty="0"/>
              <a:t> van ĐMC</a:t>
            </a:r>
          </a:p>
          <a:p>
            <a:pPr lvl="1" eaLnBrk="1" hangingPunct="1">
              <a:lnSpc>
                <a:spcPct val="100000"/>
              </a:lnSpc>
              <a:spcBef>
                <a:spcPts val="1200"/>
              </a:spcBef>
              <a:buFont typeface="Wingdings" panose="05000000000000000000" pitchFamily="2" charset="2"/>
              <a:buChar char="ü"/>
            </a:pPr>
            <a:r>
              <a:rPr lang="en-US" altLang="en-US" dirty="0" err="1"/>
              <a:t>Còn</a:t>
            </a:r>
            <a:r>
              <a:rPr lang="en-US" altLang="en-US" dirty="0"/>
              <a:t> </a:t>
            </a:r>
            <a:r>
              <a:rPr lang="en-US" altLang="en-US" dirty="0" err="1"/>
              <a:t>ống</a:t>
            </a:r>
            <a:r>
              <a:rPr lang="en-US" altLang="en-US" dirty="0"/>
              <a:t> ĐM</a:t>
            </a:r>
          </a:p>
          <a:p>
            <a:pPr lvl="1" eaLnBrk="1" hangingPunct="1">
              <a:lnSpc>
                <a:spcPct val="100000"/>
              </a:lnSpc>
              <a:spcBef>
                <a:spcPts val="1200"/>
              </a:spcBef>
              <a:buFont typeface="Wingdings" panose="05000000000000000000" pitchFamily="2" charset="2"/>
              <a:buChar char="ü"/>
            </a:pPr>
            <a:r>
              <a:rPr lang="en-US" altLang="en-US" dirty="0" err="1"/>
              <a:t>Bất</a:t>
            </a:r>
            <a:r>
              <a:rPr lang="en-US" altLang="en-US" dirty="0"/>
              <a:t> </a:t>
            </a:r>
            <a:r>
              <a:rPr lang="en-US" altLang="en-US" dirty="0" err="1"/>
              <a:t>thường</a:t>
            </a:r>
            <a:r>
              <a:rPr lang="en-US" altLang="en-US" dirty="0"/>
              <a:t> </a:t>
            </a:r>
            <a:r>
              <a:rPr lang="en-US" altLang="en-US" dirty="0" err="1"/>
              <a:t>hồi</a:t>
            </a:r>
            <a:r>
              <a:rPr lang="en-US" altLang="en-US" dirty="0"/>
              <a:t> </a:t>
            </a:r>
            <a:r>
              <a:rPr lang="en-US" altLang="en-US" dirty="0" err="1"/>
              <a:t>lưu</a:t>
            </a:r>
            <a:r>
              <a:rPr lang="en-US" altLang="en-US" dirty="0"/>
              <a:t> TMP</a:t>
            </a:r>
            <a:endParaRPr lang="en-US" altLang="en-US" sz="22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4" descr="45D0FBC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108960" y="2905780"/>
            <a:ext cx="934720" cy="523220"/>
          </a:xfrm>
          <a:prstGeom prst="rect">
            <a:avLst/>
          </a:prstGeom>
          <a:noFill/>
        </p:spPr>
        <p:txBody>
          <a:bodyPr wrap="square" rtlCol="0">
            <a:spAutoFit/>
          </a:bodyPr>
          <a:lstStyle/>
          <a:p>
            <a:r>
              <a:rPr lang="en-US" sz="2800" b="1" dirty="0"/>
              <a:t>1</a:t>
            </a:r>
          </a:p>
        </p:txBody>
      </p:sp>
      <p:sp>
        <p:nvSpPr>
          <p:cNvPr id="4" name="TextBox 3"/>
          <p:cNvSpPr txBox="1"/>
          <p:nvPr/>
        </p:nvSpPr>
        <p:spPr>
          <a:xfrm>
            <a:off x="3108960" y="4620280"/>
            <a:ext cx="934720" cy="523220"/>
          </a:xfrm>
          <a:prstGeom prst="rect">
            <a:avLst/>
          </a:prstGeom>
          <a:noFill/>
        </p:spPr>
        <p:txBody>
          <a:bodyPr wrap="square" rtlCol="0">
            <a:spAutoFit/>
          </a:bodyPr>
          <a:lstStyle/>
          <a:p>
            <a:r>
              <a:rPr lang="en-US" sz="2800" dirty="0"/>
              <a:t>3</a:t>
            </a:r>
          </a:p>
        </p:txBody>
      </p:sp>
      <p:sp>
        <p:nvSpPr>
          <p:cNvPr id="5" name="TextBox 4"/>
          <p:cNvSpPr txBox="1"/>
          <p:nvPr/>
        </p:nvSpPr>
        <p:spPr>
          <a:xfrm>
            <a:off x="5466080" y="2814360"/>
            <a:ext cx="934720" cy="523220"/>
          </a:xfrm>
          <a:prstGeom prst="rect">
            <a:avLst/>
          </a:prstGeom>
          <a:noFill/>
        </p:spPr>
        <p:txBody>
          <a:bodyPr wrap="square" rtlCol="0">
            <a:spAutoFit/>
          </a:bodyPr>
          <a:lstStyle/>
          <a:p>
            <a:r>
              <a:rPr lang="en-US" sz="2800" b="1" dirty="0"/>
              <a:t>2</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838200" y="365126"/>
            <a:ext cx="10515600" cy="705686"/>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4. SINH LÝ BỆNH</a:t>
            </a:r>
          </a:p>
        </p:txBody>
      </p:sp>
      <p:sp>
        <p:nvSpPr>
          <p:cNvPr id="28674" name="Rectangle 3"/>
          <p:cNvSpPr>
            <a:spLocks noGrp="1" noChangeArrowheads="1"/>
          </p:cNvSpPr>
          <p:nvPr>
            <p:ph idx="1"/>
          </p:nvPr>
        </p:nvSpPr>
        <p:spPr>
          <a:xfrm>
            <a:off x="838200" y="1332331"/>
            <a:ext cx="10515600" cy="4351338"/>
          </a:xfrm>
        </p:spPr>
        <p:txBody>
          <a:bodyPr>
            <a:noAutofit/>
          </a:bodyPr>
          <a:lstStyle/>
          <a:p>
            <a:pPr eaLnBrk="1" hangingPunct="1">
              <a:lnSpc>
                <a:spcPct val="120000"/>
              </a:lnSpc>
              <a:spcBef>
                <a:spcPct val="40000"/>
              </a:spcBef>
            </a:pPr>
            <a:r>
              <a:rPr lang="en-US" altLang="en-US" dirty="0" err="1"/>
              <a:t>Thông</a:t>
            </a:r>
            <a:r>
              <a:rPr lang="en-US" altLang="en-US" dirty="0"/>
              <a:t> </a:t>
            </a:r>
            <a:r>
              <a:rPr lang="en-US" altLang="en-US" dirty="0" err="1"/>
              <a:t>liên</a:t>
            </a:r>
            <a:r>
              <a:rPr lang="en-US" altLang="en-US" dirty="0"/>
              <a:t> </a:t>
            </a:r>
            <a:r>
              <a:rPr lang="en-US" altLang="en-US" dirty="0" err="1"/>
              <a:t>thất</a:t>
            </a:r>
            <a:r>
              <a:rPr lang="en-US" altLang="en-US" dirty="0"/>
              <a:t> </a:t>
            </a:r>
          </a:p>
          <a:p>
            <a:pPr lvl="1" eaLnBrk="1" hangingPunct="1">
              <a:lnSpc>
                <a:spcPct val="100000"/>
              </a:lnSpc>
              <a:spcBef>
                <a:spcPts val="600"/>
              </a:spcBef>
              <a:buFont typeface="Wingdings" panose="05000000000000000000" pitchFamily="2" charset="2"/>
              <a:buChar char="ü"/>
            </a:pPr>
            <a:r>
              <a:rPr lang="en-US" altLang="en-US" sz="2800" dirty="0"/>
              <a:t> </a:t>
            </a:r>
            <a:r>
              <a:rPr lang="en-US" altLang="en-US" sz="2800" dirty="0" err="1"/>
              <a:t>Rộng</a:t>
            </a:r>
            <a:r>
              <a:rPr lang="en-US" altLang="en-US" sz="2800" dirty="0"/>
              <a:t>	: P</a:t>
            </a:r>
            <a:r>
              <a:rPr lang="en-US" altLang="en-US" sz="2800" baseline="-25000" dirty="0"/>
              <a:t>LV</a:t>
            </a:r>
            <a:r>
              <a:rPr lang="en-US" altLang="en-US" sz="2800" dirty="0"/>
              <a:t> = P</a:t>
            </a:r>
            <a:r>
              <a:rPr lang="en-US" altLang="en-US" sz="2800" baseline="-25000" dirty="0"/>
              <a:t>RV</a:t>
            </a:r>
            <a:r>
              <a:rPr lang="en-US" altLang="en-US" sz="2800" dirty="0"/>
              <a:t> = </a:t>
            </a:r>
            <a:r>
              <a:rPr lang="en-US" altLang="en-US" sz="2800" dirty="0" err="1"/>
              <a:t>P</a:t>
            </a:r>
            <a:r>
              <a:rPr lang="en-US" altLang="en-US" sz="2800" baseline="-25000" dirty="0" err="1"/>
              <a:t>Ao</a:t>
            </a:r>
            <a:r>
              <a:rPr lang="en-US" altLang="en-US" sz="2800" dirty="0"/>
              <a:t> 	</a:t>
            </a:r>
            <a:r>
              <a:rPr lang="en-US" altLang="en-US" sz="2800" dirty="0" err="1"/>
              <a:t>trong</a:t>
            </a:r>
            <a:r>
              <a:rPr lang="en-US" altLang="en-US" sz="2800" dirty="0"/>
              <a:t> </a:t>
            </a:r>
            <a:r>
              <a:rPr lang="en-US" altLang="en-US" sz="2800" dirty="0" err="1"/>
              <a:t>thời</a:t>
            </a:r>
            <a:r>
              <a:rPr lang="en-US" altLang="en-US" sz="2800" dirty="0"/>
              <a:t> </a:t>
            </a:r>
            <a:r>
              <a:rPr lang="en-US" altLang="en-US" sz="2800" dirty="0" err="1"/>
              <a:t>kỳ</a:t>
            </a:r>
            <a:r>
              <a:rPr lang="en-US" altLang="en-US" sz="2800" dirty="0"/>
              <a:t> </a:t>
            </a:r>
            <a:r>
              <a:rPr lang="en-US" altLang="en-US" sz="2800" dirty="0" err="1"/>
              <a:t>tâm</a:t>
            </a:r>
            <a:r>
              <a:rPr lang="en-US" altLang="en-US" sz="2800" dirty="0"/>
              <a:t> </a:t>
            </a:r>
            <a:r>
              <a:rPr lang="en-US" altLang="en-US" sz="2800" dirty="0" err="1"/>
              <a:t>thu</a:t>
            </a:r>
            <a:endParaRPr lang="en-US" altLang="en-US" sz="2800" dirty="0"/>
          </a:p>
          <a:p>
            <a:pPr lvl="1" eaLnBrk="1" hangingPunct="1">
              <a:lnSpc>
                <a:spcPct val="100000"/>
              </a:lnSpc>
              <a:spcBef>
                <a:spcPts val="600"/>
              </a:spcBef>
              <a:buFont typeface="Wingdings" panose="05000000000000000000" pitchFamily="2" charset="2"/>
              <a:buChar char="ü"/>
            </a:pPr>
            <a:r>
              <a:rPr lang="en-US" altLang="en-US" sz="2800" dirty="0"/>
              <a:t> </a:t>
            </a:r>
            <a:r>
              <a:rPr lang="en-US" altLang="en-US" sz="2800" dirty="0" err="1"/>
              <a:t>Nhỏ</a:t>
            </a:r>
            <a:r>
              <a:rPr lang="en-US" altLang="en-US" sz="2800" dirty="0"/>
              <a:t> 	: P</a:t>
            </a:r>
            <a:r>
              <a:rPr lang="en-US" altLang="en-US" sz="2800" baseline="-25000" dirty="0"/>
              <a:t>LV</a:t>
            </a:r>
            <a:r>
              <a:rPr lang="en-US" altLang="en-US" sz="2800" dirty="0"/>
              <a:t> &gt; P</a:t>
            </a:r>
            <a:r>
              <a:rPr lang="en-US" altLang="en-US" sz="2800" baseline="-25000" dirty="0"/>
              <a:t>RV</a:t>
            </a:r>
            <a:r>
              <a:rPr lang="en-US" altLang="en-US" sz="2800" dirty="0"/>
              <a:t> 		</a:t>
            </a:r>
            <a:r>
              <a:rPr lang="en-US" altLang="en-US" sz="2800" dirty="0" err="1"/>
              <a:t>trong</a:t>
            </a:r>
            <a:r>
              <a:rPr lang="en-US" altLang="en-US" sz="2800" dirty="0"/>
              <a:t> </a:t>
            </a:r>
            <a:r>
              <a:rPr lang="en-US" altLang="en-US" sz="2800" dirty="0" err="1"/>
              <a:t>thời</a:t>
            </a:r>
            <a:r>
              <a:rPr lang="en-US" altLang="en-US" sz="2800" dirty="0"/>
              <a:t> </a:t>
            </a:r>
            <a:r>
              <a:rPr lang="en-US" altLang="en-US" sz="2800" dirty="0" err="1"/>
              <a:t>kỳ</a:t>
            </a:r>
            <a:r>
              <a:rPr lang="en-US" altLang="en-US" sz="2800" dirty="0"/>
              <a:t> </a:t>
            </a:r>
            <a:r>
              <a:rPr lang="en-US" altLang="en-US" sz="2800" dirty="0" err="1"/>
              <a:t>tâm</a:t>
            </a:r>
            <a:r>
              <a:rPr lang="en-US" altLang="en-US" sz="2800" dirty="0"/>
              <a:t> </a:t>
            </a:r>
            <a:r>
              <a:rPr lang="en-US" altLang="en-US" sz="2800" dirty="0" err="1"/>
              <a:t>thu</a:t>
            </a:r>
            <a:endParaRPr lang="en-US" altLang="en-US" sz="2800" dirty="0"/>
          </a:p>
          <a:p>
            <a:pPr eaLnBrk="1" hangingPunct="1">
              <a:lnSpc>
                <a:spcPct val="120000"/>
              </a:lnSpc>
              <a:spcBef>
                <a:spcPct val="40000"/>
              </a:spcBef>
            </a:pPr>
            <a:r>
              <a:rPr lang="en-US" altLang="en-US" dirty="0" err="1"/>
              <a:t>Sinh</a:t>
            </a:r>
            <a:r>
              <a:rPr lang="en-US" altLang="en-US" dirty="0"/>
              <a:t> </a:t>
            </a:r>
            <a:r>
              <a:rPr lang="en-US" altLang="en-US" dirty="0" err="1"/>
              <a:t>lý</a:t>
            </a:r>
            <a:r>
              <a:rPr lang="en-US" altLang="en-US" dirty="0"/>
              <a:t> </a:t>
            </a:r>
            <a:r>
              <a:rPr lang="en-US" altLang="en-US" dirty="0" err="1"/>
              <a:t>bệnh</a:t>
            </a:r>
            <a:r>
              <a:rPr lang="en-US" altLang="en-US" dirty="0"/>
              <a:t> </a:t>
            </a:r>
            <a:r>
              <a:rPr lang="en-US" altLang="en-US" dirty="0" err="1"/>
              <a:t>của</a:t>
            </a:r>
            <a:r>
              <a:rPr lang="en-US" altLang="en-US" dirty="0"/>
              <a:t> TOF </a:t>
            </a:r>
            <a:r>
              <a:rPr lang="en-US" altLang="en-US" dirty="0" err="1"/>
              <a:t>lệ</a:t>
            </a:r>
            <a:r>
              <a:rPr lang="en-US" altLang="en-US" dirty="0"/>
              <a:t> </a:t>
            </a:r>
            <a:r>
              <a:rPr lang="en-US" altLang="en-US" dirty="0" err="1"/>
              <a:t>thuộc</a:t>
            </a:r>
            <a:r>
              <a:rPr lang="en-US" altLang="en-US" dirty="0"/>
              <a:t> </a:t>
            </a:r>
            <a:r>
              <a:rPr lang="en-US" altLang="en-US" dirty="0" err="1"/>
              <a:t>vào</a:t>
            </a:r>
            <a:endParaRPr lang="en-US" altLang="en-US" dirty="0"/>
          </a:p>
          <a:p>
            <a:pPr lvl="1" eaLnBrk="1" hangingPunct="1">
              <a:lnSpc>
                <a:spcPct val="100000"/>
              </a:lnSpc>
              <a:spcBef>
                <a:spcPts val="600"/>
              </a:spcBef>
              <a:buFont typeface="Wingdings" panose="05000000000000000000" pitchFamily="2" charset="2"/>
              <a:buChar char="ü"/>
            </a:pPr>
            <a:r>
              <a:rPr lang="en-US" altLang="en-US" sz="2800" dirty="0" err="1"/>
              <a:t>kích</a:t>
            </a:r>
            <a:r>
              <a:rPr lang="en-US" altLang="en-US" sz="2800" dirty="0"/>
              <a:t> </a:t>
            </a:r>
            <a:r>
              <a:rPr lang="en-US" altLang="en-US" sz="2800" dirty="0" err="1"/>
              <a:t>thước</a:t>
            </a:r>
            <a:r>
              <a:rPr lang="en-US" altLang="en-US" sz="2800" dirty="0"/>
              <a:t> </a:t>
            </a:r>
            <a:r>
              <a:rPr lang="en-US" altLang="en-US" sz="2800" dirty="0" err="1"/>
              <a:t>thông</a:t>
            </a:r>
            <a:r>
              <a:rPr lang="en-US" altLang="en-US" sz="2800" dirty="0"/>
              <a:t> </a:t>
            </a:r>
            <a:r>
              <a:rPr lang="en-US" altLang="en-US" sz="2800" dirty="0" err="1"/>
              <a:t>liên</a:t>
            </a:r>
            <a:r>
              <a:rPr lang="en-US" altLang="en-US" sz="2800" dirty="0"/>
              <a:t> </a:t>
            </a:r>
            <a:r>
              <a:rPr lang="en-US" altLang="en-US" sz="2800" dirty="0" err="1"/>
              <a:t>thất</a:t>
            </a:r>
            <a:endParaRPr lang="en-US" altLang="en-US" sz="2800" dirty="0"/>
          </a:p>
          <a:p>
            <a:pPr lvl="1" eaLnBrk="1" hangingPunct="1">
              <a:lnSpc>
                <a:spcPct val="100000"/>
              </a:lnSpc>
              <a:spcBef>
                <a:spcPts val="600"/>
              </a:spcBef>
              <a:buFont typeface="Wingdings" panose="05000000000000000000" pitchFamily="2" charset="2"/>
              <a:buChar char="ü"/>
            </a:pPr>
            <a:r>
              <a:rPr lang="en-US" altLang="en-US" sz="2800" dirty="0" err="1"/>
              <a:t>mức</a:t>
            </a:r>
            <a:r>
              <a:rPr lang="en-US" altLang="en-US" sz="2800" dirty="0"/>
              <a:t> </a:t>
            </a:r>
            <a:r>
              <a:rPr lang="en-US" altLang="en-US" sz="2800" dirty="0" err="1"/>
              <a:t>độ</a:t>
            </a:r>
            <a:r>
              <a:rPr lang="en-US" altLang="en-US" sz="2800" dirty="0"/>
              <a:t> </a:t>
            </a:r>
            <a:r>
              <a:rPr lang="en-US" altLang="en-US" sz="2800" dirty="0" err="1"/>
              <a:t>hẹp</a:t>
            </a:r>
            <a:r>
              <a:rPr lang="en-US" altLang="en-US" sz="2800" dirty="0"/>
              <a:t> </a:t>
            </a:r>
            <a:r>
              <a:rPr lang="en-US" altLang="en-US" sz="2800" dirty="0" err="1"/>
              <a:t>của</a:t>
            </a:r>
            <a:r>
              <a:rPr lang="en-US" altLang="en-US" sz="2800" dirty="0"/>
              <a:t> </a:t>
            </a:r>
            <a:r>
              <a:rPr lang="en-US" altLang="en-US" sz="2800" dirty="0" err="1"/>
              <a:t>đường</a:t>
            </a:r>
            <a:r>
              <a:rPr lang="en-US" altLang="en-US" sz="2800" dirty="0"/>
              <a:t> </a:t>
            </a:r>
            <a:r>
              <a:rPr lang="en-US" altLang="en-US" sz="2800" dirty="0" err="1"/>
              <a:t>ra</a:t>
            </a:r>
            <a:r>
              <a:rPr lang="en-US" altLang="en-US" sz="2800" dirty="0"/>
              <a:t> </a:t>
            </a:r>
            <a:r>
              <a:rPr lang="en-US" altLang="en-US" sz="2800" dirty="0" err="1"/>
              <a:t>thất</a:t>
            </a:r>
            <a:r>
              <a:rPr lang="en-US" altLang="en-US" sz="2800" dirty="0"/>
              <a:t> </a:t>
            </a:r>
            <a:r>
              <a:rPr lang="en-US" altLang="en-US" sz="2800" dirty="0" err="1"/>
              <a:t>phải</a:t>
            </a:r>
            <a:endParaRPr lang="en-US" altLang="en-US" sz="2800" dirty="0"/>
          </a:p>
          <a:p>
            <a:pPr lvl="1" eaLnBrk="1" hangingPunct="1">
              <a:lnSpc>
                <a:spcPct val="100000"/>
              </a:lnSpc>
              <a:spcBef>
                <a:spcPts val="600"/>
              </a:spcBef>
              <a:buFont typeface="Wingdings" panose="05000000000000000000" pitchFamily="2" charset="2"/>
              <a:buChar char="ü"/>
            </a:pPr>
            <a:r>
              <a:rPr lang="en-US" altLang="en-US" sz="2800" dirty="0" err="1"/>
              <a:t>lượng</a:t>
            </a:r>
            <a:r>
              <a:rPr lang="en-US" altLang="en-US" sz="2800" dirty="0"/>
              <a:t> </a:t>
            </a:r>
            <a:r>
              <a:rPr lang="en-US" altLang="en-US" sz="2800" dirty="0" err="1"/>
              <a:t>máu</a:t>
            </a:r>
            <a:r>
              <a:rPr lang="en-US" altLang="en-US" sz="2800" dirty="0"/>
              <a:t> </a:t>
            </a:r>
            <a:r>
              <a:rPr lang="en-US" altLang="en-US" sz="2800" dirty="0" err="1"/>
              <a:t>không</a:t>
            </a:r>
            <a:r>
              <a:rPr lang="en-US" altLang="en-US" sz="2800" dirty="0"/>
              <a:t> </a:t>
            </a:r>
            <a:r>
              <a:rPr lang="en-US" altLang="en-US" sz="2800" dirty="0" err="1"/>
              <a:t>bão</a:t>
            </a:r>
            <a:r>
              <a:rPr lang="en-US" altLang="en-US" sz="2800" dirty="0"/>
              <a:t> </a:t>
            </a:r>
            <a:r>
              <a:rPr lang="en-US" altLang="en-US" sz="2800" dirty="0" err="1"/>
              <a:t>hòa</a:t>
            </a:r>
            <a:r>
              <a:rPr lang="en-US" altLang="en-US" sz="2800" dirty="0"/>
              <a:t> oxygen </a:t>
            </a:r>
            <a:r>
              <a:rPr lang="en-US" altLang="en-US" sz="2800" dirty="0" err="1"/>
              <a:t>đi</a:t>
            </a:r>
            <a:r>
              <a:rPr lang="en-US" altLang="en-US" sz="2800" dirty="0"/>
              <a:t> </a:t>
            </a:r>
            <a:r>
              <a:rPr lang="en-US" altLang="en-US" sz="2800" dirty="0" err="1"/>
              <a:t>vào</a:t>
            </a:r>
            <a:r>
              <a:rPr lang="en-US" altLang="en-US" sz="2800" dirty="0"/>
              <a:t> ĐMC</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6"/>
          <p:cNvSpPr txBox="1">
            <a:spLocks noChangeArrowheads="1"/>
          </p:cNvSpPr>
          <p:nvPr/>
        </p:nvSpPr>
        <p:spPr bwMode="auto">
          <a:xfrm>
            <a:off x="204538" y="1070812"/>
            <a:ext cx="6268451"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ts val="1200"/>
              </a:spcBef>
              <a:buFontTx/>
              <a:buNone/>
            </a:pPr>
            <a:r>
              <a:rPr lang="en-US" altLang="en-US" sz="2800" dirty="0">
                <a:latin typeface="+mn-lt"/>
              </a:rPr>
              <a:t> </a:t>
            </a:r>
            <a:endParaRPr lang="en-US" altLang="en-US" sz="2800" b="1" dirty="0">
              <a:solidFill>
                <a:srgbClr val="0066FF"/>
              </a:solidFill>
              <a:latin typeface="+mn-lt"/>
            </a:endParaRPr>
          </a:p>
          <a:p>
            <a:pPr marL="800100" lvl="1" indent="-342900">
              <a:spcBef>
                <a:spcPts val="1200"/>
              </a:spcBef>
              <a:buFont typeface="Arial" panose="020B0604020202020204" pitchFamily="34" charset="0"/>
              <a:buChar char="•"/>
            </a:pPr>
            <a:r>
              <a:rPr lang="en-US" altLang="en-US" dirty="0">
                <a:latin typeface="+mn-lt"/>
              </a:rPr>
              <a:t> </a:t>
            </a:r>
            <a:r>
              <a:rPr lang="en-US" altLang="en-US" dirty="0" err="1">
                <a:latin typeface="+mn-lt"/>
              </a:rPr>
              <a:t>máu</a:t>
            </a:r>
            <a:r>
              <a:rPr lang="en-US" altLang="en-US" dirty="0">
                <a:latin typeface="+mn-lt"/>
              </a:rPr>
              <a:t> </a:t>
            </a:r>
            <a:r>
              <a:rPr lang="en-US" altLang="en-US" dirty="0" err="1">
                <a:latin typeface="+mn-lt"/>
              </a:rPr>
              <a:t>từ</a:t>
            </a:r>
            <a:r>
              <a:rPr lang="en-US" altLang="en-US" dirty="0">
                <a:latin typeface="+mn-lt"/>
              </a:rPr>
              <a:t> 2 </a:t>
            </a:r>
            <a:r>
              <a:rPr lang="en-US" altLang="en-US" dirty="0" err="1">
                <a:latin typeface="+mn-lt"/>
              </a:rPr>
              <a:t>thất</a:t>
            </a:r>
            <a:r>
              <a:rPr lang="en-US" altLang="en-US" dirty="0">
                <a:latin typeface="+mn-lt"/>
              </a:rPr>
              <a:t> </a:t>
            </a:r>
            <a:r>
              <a:rPr lang="en-US" altLang="en-US" dirty="0" err="1">
                <a:latin typeface="+mn-lt"/>
              </a:rPr>
              <a:t>vào</a:t>
            </a:r>
            <a:r>
              <a:rPr lang="en-US" altLang="en-US" dirty="0">
                <a:latin typeface="+mn-lt"/>
              </a:rPr>
              <a:t> ĐMC </a:t>
            </a:r>
            <a:r>
              <a:rPr lang="en-US" altLang="en-US" dirty="0" err="1">
                <a:latin typeface="+mn-lt"/>
              </a:rPr>
              <a:t>trong</a:t>
            </a:r>
            <a:r>
              <a:rPr lang="en-US" altLang="en-US" dirty="0">
                <a:latin typeface="+mn-lt"/>
              </a:rPr>
              <a:t> </a:t>
            </a:r>
            <a:r>
              <a:rPr lang="en-US" altLang="en-US" dirty="0" err="1">
                <a:latin typeface="+mn-lt"/>
              </a:rPr>
              <a:t>thì</a:t>
            </a:r>
            <a:r>
              <a:rPr lang="en-US" altLang="en-US" dirty="0">
                <a:latin typeface="+mn-lt"/>
              </a:rPr>
              <a:t> </a:t>
            </a:r>
            <a:r>
              <a:rPr lang="en-US" altLang="en-US" dirty="0" err="1">
                <a:latin typeface="+mn-lt"/>
              </a:rPr>
              <a:t>tâm</a:t>
            </a:r>
            <a:r>
              <a:rPr lang="en-US" altLang="en-US" dirty="0">
                <a:latin typeface="+mn-lt"/>
              </a:rPr>
              <a:t> </a:t>
            </a:r>
            <a:r>
              <a:rPr lang="en-US" altLang="en-US" dirty="0" err="1">
                <a:latin typeface="+mn-lt"/>
              </a:rPr>
              <a:t>thu</a:t>
            </a:r>
            <a:endParaRPr lang="en-US" altLang="en-US" dirty="0">
              <a:latin typeface="+mn-lt"/>
            </a:endParaRPr>
          </a:p>
          <a:p>
            <a:pPr marL="800100" lvl="1" indent="-342900">
              <a:spcBef>
                <a:spcPts val="1200"/>
              </a:spcBef>
              <a:buFont typeface="Arial" panose="020B0604020202020204" pitchFamily="34" charset="0"/>
              <a:buChar char="•"/>
            </a:pPr>
            <a:r>
              <a:rPr lang="en-US" altLang="en-US" dirty="0">
                <a:latin typeface="+mn-lt"/>
              </a:rPr>
              <a:t> </a:t>
            </a:r>
            <a:r>
              <a:rPr lang="en-US" altLang="en-US" dirty="0" err="1">
                <a:latin typeface="+mn-lt"/>
              </a:rPr>
              <a:t>máu</a:t>
            </a:r>
            <a:r>
              <a:rPr lang="en-US" altLang="en-US" dirty="0">
                <a:latin typeface="+mn-lt"/>
              </a:rPr>
              <a:t> </a:t>
            </a:r>
            <a:r>
              <a:rPr lang="en-US" altLang="en-US" dirty="0" err="1">
                <a:latin typeface="+mn-lt"/>
              </a:rPr>
              <a:t>từ</a:t>
            </a:r>
            <a:r>
              <a:rPr lang="en-US" altLang="en-US" dirty="0">
                <a:latin typeface="+mn-lt"/>
              </a:rPr>
              <a:t> </a:t>
            </a:r>
            <a:r>
              <a:rPr lang="en-US" altLang="en-US" dirty="0" err="1">
                <a:latin typeface="+mn-lt"/>
              </a:rPr>
              <a:t>thất</a:t>
            </a:r>
            <a:r>
              <a:rPr lang="en-US" altLang="en-US" dirty="0">
                <a:latin typeface="+mn-lt"/>
              </a:rPr>
              <a:t> </a:t>
            </a:r>
            <a:r>
              <a:rPr lang="en-US" altLang="en-US" dirty="0" err="1">
                <a:latin typeface="+mn-lt"/>
              </a:rPr>
              <a:t>phải</a:t>
            </a:r>
            <a:r>
              <a:rPr lang="en-US" altLang="en-US" dirty="0">
                <a:latin typeface="+mn-lt"/>
              </a:rPr>
              <a:t> </a:t>
            </a:r>
            <a:r>
              <a:rPr lang="en-US" altLang="en-US" dirty="0" err="1">
                <a:latin typeface="+mn-lt"/>
              </a:rPr>
              <a:t>vào</a:t>
            </a:r>
            <a:r>
              <a:rPr lang="en-US" altLang="en-US" dirty="0">
                <a:latin typeface="+mn-lt"/>
              </a:rPr>
              <a:t> </a:t>
            </a:r>
            <a:r>
              <a:rPr lang="en-US" altLang="en-US" dirty="0" err="1">
                <a:latin typeface="+mn-lt"/>
              </a:rPr>
              <a:t>cả</a:t>
            </a:r>
            <a:r>
              <a:rPr lang="en-US" altLang="en-US" dirty="0">
                <a:latin typeface="+mn-lt"/>
              </a:rPr>
              <a:t> ĐMP </a:t>
            </a:r>
            <a:r>
              <a:rPr lang="en-US" altLang="en-US" dirty="0" err="1">
                <a:latin typeface="+mn-lt"/>
              </a:rPr>
              <a:t>và</a:t>
            </a:r>
            <a:r>
              <a:rPr lang="en-US" altLang="en-US" dirty="0">
                <a:latin typeface="+mn-lt"/>
              </a:rPr>
              <a:t> ĐMC</a:t>
            </a:r>
          </a:p>
          <a:p>
            <a:pPr marL="800100" lvl="1" indent="-342900">
              <a:spcBef>
                <a:spcPts val="1200"/>
              </a:spcBef>
              <a:buFont typeface="Arial" panose="020B0604020202020204" pitchFamily="34" charset="0"/>
              <a:buChar char="•"/>
            </a:pPr>
            <a:r>
              <a:rPr lang="en-US" altLang="en-US" dirty="0">
                <a:latin typeface="+mn-lt"/>
              </a:rPr>
              <a:t> ĐMP </a:t>
            </a:r>
            <a:r>
              <a:rPr lang="en-US" altLang="en-US" dirty="0" err="1">
                <a:latin typeface="+mn-lt"/>
              </a:rPr>
              <a:t>hẹp</a:t>
            </a:r>
            <a:r>
              <a:rPr lang="en-US" altLang="en-US" dirty="0">
                <a:latin typeface="+mn-lt"/>
              </a:rPr>
              <a:t> </a:t>
            </a:r>
            <a:r>
              <a:rPr lang="en-US" altLang="en-US" dirty="0" err="1">
                <a:latin typeface="+mn-lt"/>
              </a:rPr>
              <a:t>nhẹ-vừa</a:t>
            </a:r>
            <a:r>
              <a:rPr lang="en-US" altLang="en-US" dirty="0">
                <a:latin typeface="+mn-lt"/>
              </a:rPr>
              <a:t> </a:t>
            </a:r>
            <a:r>
              <a:rPr lang="en-US" altLang="en-US" dirty="0">
                <a:latin typeface="+mn-lt"/>
                <a:sym typeface="Wingdings 3" panose="05040102010807070707" pitchFamily="2" charset="2"/>
              </a:rPr>
              <a:t></a:t>
            </a:r>
            <a:r>
              <a:rPr lang="en-US" altLang="en-US" dirty="0" err="1">
                <a:latin typeface="+mn-lt"/>
              </a:rPr>
              <a:t>máu</a:t>
            </a:r>
            <a:r>
              <a:rPr lang="en-US" altLang="en-US" dirty="0">
                <a:latin typeface="+mn-lt"/>
              </a:rPr>
              <a:t> </a:t>
            </a:r>
            <a:r>
              <a:rPr lang="en-US" altLang="en-US" dirty="0" err="1">
                <a:latin typeface="+mn-lt"/>
              </a:rPr>
              <a:t>không</a:t>
            </a:r>
            <a:r>
              <a:rPr lang="en-US" altLang="en-US" dirty="0">
                <a:latin typeface="+mn-lt"/>
              </a:rPr>
              <a:t> </a:t>
            </a:r>
            <a:r>
              <a:rPr lang="en-US" altLang="en-US" dirty="0" err="1">
                <a:latin typeface="+mn-lt"/>
              </a:rPr>
              <a:t>bão</a:t>
            </a:r>
            <a:r>
              <a:rPr lang="en-US" altLang="en-US" dirty="0">
                <a:latin typeface="+mn-lt"/>
              </a:rPr>
              <a:t> </a:t>
            </a:r>
            <a:r>
              <a:rPr lang="en-US" altLang="en-US" dirty="0" err="1">
                <a:latin typeface="+mn-lt"/>
              </a:rPr>
              <a:t>hòa</a:t>
            </a:r>
            <a:r>
              <a:rPr lang="en-US" altLang="en-US" dirty="0">
                <a:latin typeface="+mn-lt"/>
              </a:rPr>
              <a:t> oxy </a:t>
            </a:r>
            <a:r>
              <a:rPr lang="en-US" altLang="en-US" dirty="0" err="1">
                <a:latin typeface="+mn-lt"/>
              </a:rPr>
              <a:t>vào</a:t>
            </a:r>
            <a:r>
              <a:rPr lang="en-US" altLang="en-US" dirty="0">
                <a:latin typeface="+mn-lt"/>
              </a:rPr>
              <a:t> ĐMC (R-L shunt) </a:t>
            </a:r>
            <a:r>
              <a:rPr lang="en-US" altLang="en-US" dirty="0" err="1">
                <a:latin typeface="+mn-lt"/>
              </a:rPr>
              <a:t>không</a:t>
            </a:r>
            <a:r>
              <a:rPr lang="en-US" altLang="en-US" dirty="0">
                <a:latin typeface="+mn-lt"/>
              </a:rPr>
              <a:t> </a:t>
            </a:r>
            <a:r>
              <a:rPr lang="en-US" altLang="en-US" dirty="0" err="1">
                <a:latin typeface="+mn-lt"/>
              </a:rPr>
              <a:t>nhiều</a:t>
            </a:r>
            <a:r>
              <a:rPr lang="en-US" altLang="en-US" dirty="0">
                <a:latin typeface="+mn-lt"/>
              </a:rPr>
              <a:t> </a:t>
            </a:r>
          </a:p>
          <a:p>
            <a:pPr lvl="1" eaLnBrk="1" hangingPunct="1">
              <a:spcBef>
                <a:spcPts val="1200"/>
              </a:spcBef>
              <a:buFont typeface="Arial" panose="020B0604020202020204" pitchFamily="34" charset="0"/>
              <a:buNone/>
            </a:pPr>
            <a:endParaRPr lang="en-US" altLang="en-US" dirty="0">
              <a:latin typeface="+mn-lt"/>
              <a:sym typeface="Wingdings 3" panose="05040102010807070707" pitchFamily="2" charset="2"/>
            </a:endParaRPr>
          </a:p>
          <a:p>
            <a:pPr lvl="1" eaLnBrk="1" hangingPunct="1">
              <a:spcBef>
                <a:spcPts val="1200"/>
              </a:spcBef>
              <a:buFont typeface="Arial" panose="020B0604020202020204" pitchFamily="34" charset="0"/>
              <a:buNone/>
            </a:pPr>
            <a:r>
              <a:rPr lang="en-US" altLang="en-US" dirty="0">
                <a:solidFill>
                  <a:srgbClr val="0432FF"/>
                </a:solidFill>
                <a:latin typeface="+mn-lt"/>
                <a:sym typeface="Wingdings 3" panose="05040102010807070707" pitchFamily="2" charset="2"/>
              </a:rPr>
              <a:t> </a:t>
            </a:r>
            <a:r>
              <a:rPr lang="en-US" altLang="en-US" b="1" dirty="0">
                <a:solidFill>
                  <a:srgbClr val="0432FF"/>
                </a:solidFill>
                <a:latin typeface="+mn-lt"/>
                <a:sym typeface="Wingdings 3" panose="05040102010807070707" pitchFamily="2" charset="2"/>
              </a:rPr>
              <a:t>TÍM NHẸ - VỪA </a:t>
            </a:r>
          </a:p>
        </p:txBody>
      </p:sp>
      <p:grpSp>
        <p:nvGrpSpPr>
          <p:cNvPr id="29698" name="Group 10"/>
          <p:cNvGrpSpPr/>
          <p:nvPr/>
        </p:nvGrpSpPr>
        <p:grpSpPr bwMode="auto">
          <a:xfrm>
            <a:off x="6251030" y="1389604"/>
            <a:ext cx="5451687" cy="5005743"/>
            <a:chOff x="2880" y="1467"/>
            <a:chExt cx="2880" cy="2853"/>
          </a:xfrm>
        </p:grpSpPr>
        <p:pic>
          <p:nvPicPr>
            <p:cNvPr id="29699" name="Picture 5" descr="41FD50F8"/>
            <p:cNvPicPr>
              <a:picLocks noChangeAspect="1" noChangeArrowheads="1"/>
            </p:cNvPicPr>
            <p:nvPr/>
          </p:nvPicPr>
          <p:blipFill rotWithShape="1">
            <a:blip r:embed="rId3">
              <a:extLst>
                <a:ext uri="{28A0092B-C50C-407E-A947-70E740481C1C}">
                  <a14:useLocalDpi xmlns:a14="http://schemas.microsoft.com/office/drawing/2010/main" val="0"/>
                </a:ext>
              </a:extLst>
            </a:blip>
            <a:srcRect t="40046"/>
            <a:stretch>
              <a:fillRect/>
            </a:stretch>
          </p:blipFill>
          <p:spPr bwMode="auto">
            <a:xfrm>
              <a:off x="2880" y="1730"/>
              <a:ext cx="2880" cy="2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Rectangle 9"/>
            <p:cNvSpPr>
              <a:spLocks noChangeArrowheads="1"/>
            </p:cNvSpPr>
            <p:nvPr/>
          </p:nvSpPr>
          <p:spPr bwMode="auto">
            <a:xfrm>
              <a:off x="3307" y="1467"/>
              <a:ext cx="2143"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400" b="1" dirty="0">
                  <a:solidFill>
                    <a:srgbClr val="0432FF"/>
                  </a:solidFill>
                  <a:latin typeface="+mn-lt"/>
                </a:rPr>
                <a:t>VSD </a:t>
              </a:r>
              <a:r>
                <a:rPr lang="en-US" altLang="en-US" sz="2400" b="1" dirty="0" err="1">
                  <a:solidFill>
                    <a:srgbClr val="0432FF"/>
                  </a:solidFill>
                  <a:latin typeface="+mn-lt"/>
                </a:rPr>
                <a:t>rộng</a:t>
              </a:r>
              <a:r>
                <a:rPr lang="en-US" altLang="en-US" sz="2400" b="1" dirty="0">
                  <a:solidFill>
                    <a:srgbClr val="0432FF"/>
                  </a:solidFill>
                  <a:latin typeface="+mn-lt"/>
                </a:rPr>
                <a:t> + </a:t>
              </a:r>
              <a:r>
                <a:rPr lang="en-US" altLang="en-US" sz="2400" b="1" dirty="0" err="1">
                  <a:solidFill>
                    <a:srgbClr val="0432FF"/>
                  </a:solidFill>
                  <a:latin typeface="+mn-lt"/>
                </a:rPr>
                <a:t>hẹp</a:t>
              </a:r>
              <a:r>
                <a:rPr lang="en-US" altLang="en-US" sz="2400" b="1" dirty="0">
                  <a:solidFill>
                    <a:srgbClr val="0432FF"/>
                  </a:solidFill>
                  <a:latin typeface="+mn-lt"/>
                </a:rPr>
                <a:t> </a:t>
              </a:r>
              <a:r>
                <a:rPr lang="en-US" altLang="en-US" sz="2400" b="1" dirty="0" err="1">
                  <a:solidFill>
                    <a:srgbClr val="0432FF"/>
                  </a:solidFill>
                  <a:latin typeface="+mn-lt"/>
                </a:rPr>
                <a:t>phổi</a:t>
              </a:r>
              <a:r>
                <a:rPr lang="en-US" altLang="en-US" sz="2400" b="1" dirty="0">
                  <a:solidFill>
                    <a:srgbClr val="0432FF"/>
                  </a:solidFill>
                  <a:latin typeface="+mn-lt"/>
                </a:rPr>
                <a:t> </a:t>
              </a:r>
              <a:r>
                <a:rPr lang="en-US" altLang="en-US" sz="2400" b="1" dirty="0" err="1">
                  <a:solidFill>
                    <a:srgbClr val="0432FF"/>
                  </a:solidFill>
                  <a:latin typeface="+mn-lt"/>
                </a:rPr>
                <a:t>nhẹ</a:t>
              </a:r>
              <a:r>
                <a:rPr lang="en-US" altLang="en-US" sz="2400" b="1" dirty="0">
                  <a:solidFill>
                    <a:srgbClr val="0432FF"/>
                  </a:solidFill>
                  <a:latin typeface="+mn-lt"/>
                </a:rPr>
                <a:t> - </a:t>
              </a:r>
              <a:r>
                <a:rPr lang="en-US" altLang="en-US" sz="2400" b="1" dirty="0" err="1">
                  <a:solidFill>
                    <a:srgbClr val="0432FF"/>
                  </a:solidFill>
                  <a:latin typeface="+mn-lt"/>
                </a:rPr>
                <a:t>vừa</a:t>
              </a:r>
              <a:endParaRPr lang="en-US" altLang="en-US" sz="2400" b="1" dirty="0">
                <a:solidFill>
                  <a:srgbClr val="0432FF"/>
                </a:solidFill>
                <a:latin typeface="+mn-lt"/>
              </a:endParaRPr>
            </a:p>
          </p:txBody>
        </p:sp>
      </p:grpSp>
      <p:sp>
        <p:nvSpPr>
          <p:cNvPr id="6" name="Rectangle 2"/>
          <p:cNvSpPr>
            <a:spLocks noGrp="1" noChangeArrowheads="1"/>
          </p:cNvSpPr>
          <p:nvPr>
            <p:ph type="title"/>
          </p:nvPr>
        </p:nvSpPr>
        <p:spPr>
          <a:xfrm>
            <a:off x="838200" y="365126"/>
            <a:ext cx="10515600" cy="705686"/>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4. SINH LÝ BỆNH</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3"/>
          <p:cNvSpPr>
            <a:spLocks noGrp="1" noChangeArrowheads="1"/>
          </p:cNvSpPr>
          <p:nvPr>
            <p:ph idx="1"/>
          </p:nvPr>
        </p:nvSpPr>
        <p:spPr>
          <a:xfrm>
            <a:off x="240632" y="1438430"/>
            <a:ext cx="6136105" cy="5059363"/>
          </a:xfrm>
        </p:spPr>
        <p:txBody>
          <a:bodyPr>
            <a:normAutofit/>
          </a:bodyPr>
          <a:lstStyle/>
          <a:p>
            <a:pPr eaLnBrk="1" hangingPunct="1">
              <a:lnSpc>
                <a:spcPct val="120000"/>
              </a:lnSpc>
              <a:spcBef>
                <a:spcPct val="40000"/>
              </a:spcBef>
            </a:pPr>
            <a:r>
              <a:rPr lang="en-US" altLang="en-US" dirty="0" err="1"/>
              <a:t>Máu</a:t>
            </a:r>
            <a:r>
              <a:rPr lang="en-US" altLang="en-US" dirty="0"/>
              <a:t> </a:t>
            </a:r>
            <a:r>
              <a:rPr lang="en-US" altLang="en-US" dirty="0" err="1"/>
              <a:t>từ</a:t>
            </a:r>
            <a:r>
              <a:rPr lang="en-US" altLang="en-US" dirty="0"/>
              <a:t> 2 </a:t>
            </a:r>
            <a:r>
              <a:rPr lang="en-US" altLang="en-US" dirty="0" err="1"/>
              <a:t>thất</a:t>
            </a:r>
            <a:r>
              <a:rPr lang="en-US" altLang="en-US" dirty="0"/>
              <a:t> </a:t>
            </a:r>
            <a:r>
              <a:rPr lang="en-US" altLang="en-US" dirty="0" err="1"/>
              <a:t>vào</a:t>
            </a:r>
            <a:r>
              <a:rPr lang="en-US" altLang="en-US" dirty="0"/>
              <a:t> ĐMC </a:t>
            </a:r>
            <a:r>
              <a:rPr lang="en-US" altLang="en-US" dirty="0" err="1"/>
              <a:t>thì</a:t>
            </a:r>
            <a:r>
              <a:rPr lang="en-US" altLang="en-US" dirty="0"/>
              <a:t> </a:t>
            </a:r>
            <a:r>
              <a:rPr lang="en-US" altLang="en-US" dirty="0" err="1"/>
              <a:t>tâm</a:t>
            </a:r>
            <a:r>
              <a:rPr lang="en-US" altLang="en-US" dirty="0"/>
              <a:t> </a:t>
            </a:r>
            <a:r>
              <a:rPr lang="en-US" altLang="en-US" dirty="0" err="1"/>
              <a:t>thu</a:t>
            </a:r>
            <a:endParaRPr lang="en-US" altLang="en-US" dirty="0"/>
          </a:p>
          <a:p>
            <a:pPr eaLnBrk="1" hangingPunct="1">
              <a:lnSpc>
                <a:spcPct val="120000"/>
              </a:lnSpc>
              <a:spcBef>
                <a:spcPct val="40000"/>
              </a:spcBef>
            </a:pPr>
            <a:r>
              <a:rPr lang="en-US" altLang="en-US" dirty="0" err="1"/>
              <a:t>Máu</a:t>
            </a:r>
            <a:r>
              <a:rPr lang="en-US" altLang="en-US" dirty="0"/>
              <a:t> </a:t>
            </a:r>
            <a:r>
              <a:rPr lang="en-US" altLang="en-US" dirty="0" err="1"/>
              <a:t>từ</a:t>
            </a:r>
            <a:r>
              <a:rPr lang="en-US" altLang="en-US" dirty="0"/>
              <a:t> </a:t>
            </a:r>
            <a:r>
              <a:rPr lang="en-US" altLang="en-US" dirty="0" err="1"/>
              <a:t>thất</a:t>
            </a:r>
            <a:r>
              <a:rPr lang="en-US" altLang="en-US" dirty="0"/>
              <a:t> </a:t>
            </a:r>
            <a:r>
              <a:rPr lang="en-US" altLang="en-US" dirty="0" err="1"/>
              <a:t>phải</a:t>
            </a:r>
            <a:r>
              <a:rPr lang="en-US" altLang="en-US" dirty="0"/>
              <a:t> </a:t>
            </a:r>
            <a:r>
              <a:rPr lang="en-US" altLang="en-US" dirty="0" err="1"/>
              <a:t>vào</a:t>
            </a:r>
            <a:r>
              <a:rPr lang="en-US" altLang="en-US" dirty="0"/>
              <a:t> </a:t>
            </a:r>
            <a:r>
              <a:rPr lang="en-US" altLang="en-US" dirty="0" err="1"/>
              <a:t>cả</a:t>
            </a:r>
            <a:r>
              <a:rPr lang="en-US" altLang="en-US" dirty="0"/>
              <a:t> ĐMC </a:t>
            </a:r>
            <a:r>
              <a:rPr lang="en-US" altLang="en-US" dirty="0" err="1"/>
              <a:t>và</a:t>
            </a:r>
            <a:r>
              <a:rPr lang="en-US" altLang="en-US" dirty="0"/>
              <a:t> ĐMP</a:t>
            </a:r>
          </a:p>
          <a:p>
            <a:pPr eaLnBrk="1" hangingPunct="1">
              <a:lnSpc>
                <a:spcPct val="120000"/>
              </a:lnSpc>
              <a:spcBef>
                <a:spcPct val="40000"/>
              </a:spcBef>
            </a:pPr>
            <a:r>
              <a:rPr lang="en-US" altLang="en-US" dirty="0" err="1"/>
              <a:t>Hẹp</a:t>
            </a:r>
            <a:r>
              <a:rPr lang="en-US" altLang="en-US" dirty="0"/>
              <a:t> </a:t>
            </a:r>
            <a:r>
              <a:rPr lang="en-US" altLang="en-US" dirty="0" err="1"/>
              <a:t>phổi</a:t>
            </a:r>
            <a:r>
              <a:rPr lang="en-US" altLang="en-US" dirty="0"/>
              <a:t> </a:t>
            </a:r>
            <a:r>
              <a:rPr lang="en-US" altLang="en-US" dirty="0" err="1"/>
              <a:t>nặng</a:t>
            </a:r>
            <a:r>
              <a:rPr lang="en-US" altLang="en-US" dirty="0"/>
              <a:t> </a:t>
            </a:r>
            <a:r>
              <a:rPr lang="en-US" altLang="en-US" dirty="0">
                <a:sym typeface="Wingdings 3" panose="05040102010807070707" pitchFamily="2" charset="2"/>
              </a:rPr>
              <a:t> </a:t>
            </a:r>
            <a:r>
              <a:rPr lang="en-US" altLang="en-US" dirty="0" err="1">
                <a:sym typeface="Wingdings 3" panose="05040102010807070707" pitchFamily="2" charset="2"/>
              </a:rPr>
              <a:t>máu</a:t>
            </a:r>
            <a:r>
              <a:rPr lang="en-US" altLang="en-US" dirty="0">
                <a:sym typeface="Wingdings 3" panose="05040102010807070707" pitchFamily="2" charset="2"/>
              </a:rPr>
              <a:t> </a:t>
            </a:r>
            <a:r>
              <a:rPr lang="en-US" altLang="en-US" dirty="0" err="1">
                <a:sym typeface="Wingdings 3" panose="05040102010807070707" pitchFamily="2" charset="2"/>
              </a:rPr>
              <a:t>không</a:t>
            </a:r>
            <a:r>
              <a:rPr lang="en-US" altLang="en-US" dirty="0">
                <a:sym typeface="Wingdings 3" panose="05040102010807070707" pitchFamily="2" charset="2"/>
              </a:rPr>
              <a:t> </a:t>
            </a:r>
            <a:r>
              <a:rPr lang="en-US" altLang="en-US" dirty="0" err="1">
                <a:sym typeface="Wingdings 3" panose="05040102010807070707" pitchFamily="2" charset="2"/>
              </a:rPr>
              <a:t>bão</a:t>
            </a:r>
            <a:r>
              <a:rPr lang="en-US" altLang="en-US" dirty="0">
                <a:sym typeface="Wingdings 3" panose="05040102010807070707" pitchFamily="2" charset="2"/>
              </a:rPr>
              <a:t> </a:t>
            </a:r>
            <a:r>
              <a:rPr lang="en-US" altLang="en-US" dirty="0" err="1">
                <a:sym typeface="Wingdings 3" panose="05040102010807070707" pitchFamily="2" charset="2"/>
              </a:rPr>
              <a:t>hòa</a:t>
            </a:r>
            <a:r>
              <a:rPr lang="en-US" altLang="en-US" dirty="0">
                <a:sym typeface="Wingdings 3" panose="05040102010807070707" pitchFamily="2" charset="2"/>
              </a:rPr>
              <a:t> oxy </a:t>
            </a:r>
            <a:r>
              <a:rPr lang="en-US" altLang="en-US" dirty="0" err="1">
                <a:sym typeface="Wingdings 3" panose="05040102010807070707" pitchFamily="2" charset="2"/>
              </a:rPr>
              <a:t>vào</a:t>
            </a:r>
            <a:r>
              <a:rPr lang="en-US" altLang="en-US" dirty="0">
                <a:sym typeface="Wingdings 3" panose="05040102010807070707" pitchFamily="2" charset="2"/>
              </a:rPr>
              <a:t> ĐMC (R-L shunt) </a:t>
            </a:r>
            <a:r>
              <a:rPr lang="en-US" altLang="en-US" dirty="0" err="1">
                <a:sym typeface="Wingdings 3" panose="05040102010807070707" pitchFamily="2" charset="2"/>
              </a:rPr>
              <a:t>nhiều</a:t>
            </a:r>
            <a:endParaRPr lang="en-US" altLang="en-US" dirty="0">
              <a:sym typeface="Wingdings 3" panose="05040102010807070707" pitchFamily="2" charset="2"/>
            </a:endParaRPr>
          </a:p>
          <a:p>
            <a:pPr eaLnBrk="1" hangingPunct="1">
              <a:lnSpc>
                <a:spcPct val="120000"/>
              </a:lnSpc>
              <a:spcBef>
                <a:spcPct val="40000"/>
              </a:spcBef>
              <a:buFontTx/>
              <a:buNone/>
            </a:pPr>
            <a:r>
              <a:rPr lang="en-US" altLang="en-US" dirty="0">
                <a:solidFill>
                  <a:srgbClr val="0432FF"/>
                </a:solidFill>
                <a:sym typeface="Wingdings 3" panose="05040102010807070707" pitchFamily="2" charset="2"/>
              </a:rPr>
              <a:t> </a:t>
            </a:r>
            <a:r>
              <a:rPr lang="en-US" altLang="en-US" b="1" dirty="0">
                <a:solidFill>
                  <a:srgbClr val="0432FF"/>
                </a:solidFill>
                <a:sym typeface="Wingdings 3" panose="05040102010807070707" pitchFamily="2" charset="2"/>
              </a:rPr>
              <a:t>TÍM NẶNG</a:t>
            </a:r>
          </a:p>
          <a:p>
            <a:pPr eaLnBrk="1" hangingPunct="1">
              <a:lnSpc>
                <a:spcPct val="120000"/>
              </a:lnSpc>
              <a:spcBef>
                <a:spcPct val="40000"/>
              </a:spcBef>
            </a:pPr>
            <a:endParaRPr lang="en-US" altLang="en-US" b="1" dirty="0"/>
          </a:p>
          <a:p>
            <a:pPr lvl="1" eaLnBrk="1" hangingPunct="1">
              <a:lnSpc>
                <a:spcPct val="120000"/>
              </a:lnSpc>
              <a:spcBef>
                <a:spcPct val="40000"/>
              </a:spcBef>
            </a:pPr>
            <a:endParaRPr lang="en-US" altLang="en-US" dirty="0"/>
          </a:p>
        </p:txBody>
      </p:sp>
      <p:grpSp>
        <p:nvGrpSpPr>
          <p:cNvPr id="30722" name="Group 6"/>
          <p:cNvGrpSpPr/>
          <p:nvPr/>
        </p:nvGrpSpPr>
        <p:grpSpPr bwMode="auto">
          <a:xfrm>
            <a:off x="6376737" y="1163054"/>
            <a:ext cx="5426242" cy="4625182"/>
            <a:chOff x="2832" y="1344"/>
            <a:chExt cx="2928" cy="2640"/>
          </a:xfrm>
        </p:grpSpPr>
        <p:pic>
          <p:nvPicPr>
            <p:cNvPr id="30723" name="Picture 4" descr="97ACF9C6"/>
            <p:cNvPicPr>
              <a:picLocks noChangeAspect="1" noChangeArrowheads="1"/>
            </p:cNvPicPr>
            <p:nvPr/>
          </p:nvPicPr>
          <p:blipFill rotWithShape="1">
            <a:blip r:embed="rId3">
              <a:extLst>
                <a:ext uri="{28A0092B-C50C-407E-A947-70E740481C1C}">
                  <a14:useLocalDpi xmlns:a14="http://schemas.microsoft.com/office/drawing/2010/main" val="0"/>
                </a:ext>
              </a:extLst>
            </a:blip>
            <a:srcRect l="499" t="40000" r="-499" b="5556"/>
            <a:stretch>
              <a:fillRect/>
            </a:stretch>
          </p:blipFill>
          <p:spPr bwMode="auto">
            <a:xfrm>
              <a:off x="2832" y="1632"/>
              <a:ext cx="2928" cy="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 Box 5"/>
            <p:cNvSpPr txBox="1">
              <a:spLocks noChangeArrowheads="1"/>
            </p:cNvSpPr>
            <p:nvPr/>
          </p:nvSpPr>
          <p:spPr bwMode="auto">
            <a:xfrm>
              <a:off x="3024" y="1344"/>
              <a:ext cx="2640"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en-US" sz="2400" b="1" dirty="0">
                  <a:solidFill>
                    <a:srgbClr val="0432FF"/>
                  </a:solidFill>
                  <a:latin typeface="+mn-lt"/>
                </a:rPr>
                <a:t>VSD </a:t>
              </a:r>
              <a:r>
                <a:rPr lang="en-US" altLang="en-US" sz="2400" b="1" dirty="0" err="1">
                  <a:solidFill>
                    <a:srgbClr val="0432FF"/>
                  </a:solidFill>
                  <a:latin typeface="+mn-lt"/>
                </a:rPr>
                <a:t>rộng</a:t>
              </a:r>
              <a:r>
                <a:rPr lang="en-US" altLang="en-US" sz="2400" b="1" dirty="0">
                  <a:solidFill>
                    <a:srgbClr val="0432FF"/>
                  </a:solidFill>
                  <a:latin typeface="+mn-lt"/>
                </a:rPr>
                <a:t> + </a:t>
              </a:r>
              <a:r>
                <a:rPr lang="en-US" altLang="en-US" sz="2400" b="1" dirty="0" err="1">
                  <a:solidFill>
                    <a:srgbClr val="0432FF"/>
                  </a:solidFill>
                  <a:latin typeface="+mn-lt"/>
                </a:rPr>
                <a:t>hẹp</a:t>
              </a:r>
              <a:r>
                <a:rPr lang="en-US" altLang="en-US" sz="2400" b="1" dirty="0">
                  <a:solidFill>
                    <a:srgbClr val="0432FF"/>
                  </a:solidFill>
                  <a:latin typeface="+mn-lt"/>
                </a:rPr>
                <a:t> </a:t>
              </a:r>
              <a:r>
                <a:rPr lang="en-US" altLang="en-US" sz="2400" b="1" dirty="0" err="1">
                  <a:solidFill>
                    <a:srgbClr val="0432FF"/>
                  </a:solidFill>
                  <a:latin typeface="+mn-lt"/>
                </a:rPr>
                <a:t>phổi</a:t>
              </a:r>
              <a:r>
                <a:rPr lang="en-US" altLang="en-US" sz="2400" b="1" dirty="0">
                  <a:solidFill>
                    <a:srgbClr val="0432FF"/>
                  </a:solidFill>
                  <a:latin typeface="+mn-lt"/>
                </a:rPr>
                <a:t> </a:t>
              </a:r>
              <a:r>
                <a:rPr lang="en-US" altLang="en-US" sz="2400" b="1" dirty="0" err="1">
                  <a:solidFill>
                    <a:srgbClr val="0432FF"/>
                  </a:solidFill>
                  <a:latin typeface="+mn-lt"/>
                </a:rPr>
                <a:t>nặng</a:t>
              </a:r>
              <a:endParaRPr lang="en-US" altLang="en-US" sz="2400" b="1" dirty="0">
                <a:solidFill>
                  <a:srgbClr val="0432FF"/>
                </a:solidFill>
                <a:latin typeface="+mn-lt"/>
              </a:endParaRPr>
            </a:p>
          </p:txBody>
        </p:sp>
      </p:grpSp>
      <p:sp>
        <p:nvSpPr>
          <p:cNvPr id="6" name="Rectangle 2"/>
          <p:cNvSpPr>
            <a:spLocks noGrp="1" noChangeArrowheads="1"/>
          </p:cNvSpPr>
          <p:nvPr>
            <p:ph type="title"/>
          </p:nvPr>
        </p:nvSpPr>
        <p:spPr>
          <a:xfrm>
            <a:off x="838200" y="315058"/>
            <a:ext cx="10515600" cy="705686"/>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4. SINH LÝ BỆNH</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3"/>
          <p:cNvSpPr>
            <a:spLocks noGrp="1" noChangeArrowheads="1"/>
          </p:cNvSpPr>
          <p:nvPr>
            <p:ph idx="1"/>
          </p:nvPr>
        </p:nvSpPr>
        <p:spPr>
          <a:xfrm>
            <a:off x="489283" y="1501942"/>
            <a:ext cx="5189621" cy="4285247"/>
          </a:xfrm>
        </p:spPr>
        <p:txBody>
          <a:bodyPr/>
          <a:lstStyle/>
          <a:p>
            <a:pPr eaLnBrk="1" hangingPunct="1">
              <a:lnSpc>
                <a:spcPct val="120000"/>
              </a:lnSpc>
              <a:buFontTx/>
              <a:buNone/>
            </a:pPr>
            <a:r>
              <a:rPr lang="en-US" altLang="en-US" b="1" dirty="0" err="1">
                <a:solidFill>
                  <a:srgbClr val="0432FF"/>
                </a:solidFill>
              </a:rPr>
              <a:t>Cơn</a:t>
            </a:r>
            <a:r>
              <a:rPr lang="en-US" altLang="en-US" b="1" dirty="0">
                <a:solidFill>
                  <a:srgbClr val="0432FF"/>
                </a:solidFill>
              </a:rPr>
              <a:t> </a:t>
            </a:r>
            <a:r>
              <a:rPr lang="en-US" altLang="en-US" b="1" dirty="0" err="1">
                <a:solidFill>
                  <a:srgbClr val="0432FF"/>
                </a:solidFill>
              </a:rPr>
              <a:t>tím</a:t>
            </a:r>
            <a:endParaRPr lang="en-US" altLang="en-US" b="1" dirty="0">
              <a:solidFill>
                <a:srgbClr val="0432FF"/>
              </a:solidFill>
            </a:endParaRPr>
          </a:p>
          <a:p>
            <a:pPr eaLnBrk="1" hangingPunct="1">
              <a:lnSpc>
                <a:spcPct val="120000"/>
              </a:lnSpc>
            </a:pPr>
            <a:r>
              <a:rPr lang="en-US" altLang="en-US" sz="2400" dirty="0"/>
              <a:t>VSD </a:t>
            </a:r>
            <a:r>
              <a:rPr lang="en-US" altLang="en-US" sz="2400" dirty="0" err="1"/>
              <a:t>rộng</a:t>
            </a:r>
            <a:r>
              <a:rPr lang="en-US" altLang="en-US" sz="2400" dirty="0"/>
              <a:t>, </a:t>
            </a:r>
            <a:r>
              <a:rPr lang="en-US" altLang="en-US" sz="2400" dirty="0" err="1"/>
              <a:t>máu</a:t>
            </a:r>
            <a:r>
              <a:rPr lang="en-US" altLang="en-US" sz="2400" dirty="0"/>
              <a:t> </a:t>
            </a:r>
            <a:r>
              <a:rPr lang="en-US" altLang="en-US" sz="2400" dirty="0" err="1"/>
              <a:t>từ</a:t>
            </a:r>
            <a:r>
              <a:rPr lang="en-US" altLang="en-US" sz="2400" dirty="0"/>
              <a:t> 2 </a:t>
            </a:r>
            <a:r>
              <a:rPr lang="en-US" altLang="en-US" sz="2400" dirty="0" err="1"/>
              <a:t>thất</a:t>
            </a:r>
            <a:r>
              <a:rPr lang="en-US" altLang="en-US" sz="2400" dirty="0"/>
              <a:t> </a:t>
            </a:r>
            <a:r>
              <a:rPr lang="en-US" altLang="en-US" sz="2400" dirty="0" err="1"/>
              <a:t>vào</a:t>
            </a:r>
            <a:r>
              <a:rPr lang="en-US" altLang="en-US" sz="2400" dirty="0"/>
              <a:t> ĐMC </a:t>
            </a:r>
            <a:r>
              <a:rPr lang="en-US" altLang="en-US" sz="2400" dirty="0" err="1"/>
              <a:t>thì</a:t>
            </a:r>
            <a:r>
              <a:rPr lang="en-US" altLang="en-US" sz="2400" dirty="0"/>
              <a:t> </a:t>
            </a:r>
            <a:r>
              <a:rPr lang="en-US" altLang="en-US" sz="2400" dirty="0" err="1"/>
              <a:t>tâm</a:t>
            </a:r>
            <a:r>
              <a:rPr lang="en-US" altLang="en-US" sz="2400" dirty="0"/>
              <a:t> </a:t>
            </a:r>
            <a:r>
              <a:rPr lang="en-US" altLang="en-US" sz="2400" dirty="0" err="1"/>
              <a:t>thu</a:t>
            </a:r>
            <a:endParaRPr lang="en-US" altLang="en-US" sz="2400" dirty="0"/>
          </a:p>
          <a:p>
            <a:pPr eaLnBrk="1" hangingPunct="1">
              <a:lnSpc>
                <a:spcPct val="120000"/>
              </a:lnSpc>
            </a:pPr>
            <a:r>
              <a:rPr lang="en-US" altLang="en-US" sz="2400" dirty="0" err="1"/>
              <a:t>Máu</a:t>
            </a:r>
            <a:r>
              <a:rPr lang="en-US" altLang="en-US" sz="2400" dirty="0"/>
              <a:t> </a:t>
            </a:r>
            <a:r>
              <a:rPr lang="en-US" altLang="en-US" sz="2400" dirty="0" err="1"/>
              <a:t>từ</a:t>
            </a:r>
            <a:r>
              <a:rPr lang="en-US" altLang="en-US" sz="2400" dirty="0"/>
              <a:t> </a:t>
            </a:r>
            <a:r>
              <a:rPr lang="en-US" altLang="en-US" sz="2400" dirty="0" err="1"/>
              <a:t>thất</a:t>
            </a:r>
            <a:r>
              <a:rPr lang="en-US" altLang="en-US" sz="2400" dirty="0"/>
              <a:t> </a:t>
            </a:r>
            <a:r>
              <a:rPr lang="en-US" altLang="en-US" sz="2400" dirty="0" err="1"/>
              <a:t>phải</a:t>
            </a:r>
            <a:r>
              <a:rPr lang="en-US" altLang="en-US" sz="2400" dirty="0"/>
              <a:t> </a:t>
            </a:r>
            <a:r>
              <a:rPr lang="en-US" altLang="en-US" sz="2400" dirty="0" err="1"/>
              <a:t>vào</a:t>
            </a:r>
            <a:r>
              <a:rPr lang="en-US" altLang="en-US" sz="2400" dirty="0"/>
              <a:t> ĐMC </a:t>
            </a:r>
            <a:r>
              <a:rPr lang="en-US" altLang="en-US" sz="2400" dirty="0" err="1"/>
              <a:t>và</a:t>
            </a:r>
            <a:r>
              <a:rPr lang="en-US" altLang="en-US" sz="2400" dirty="0"/>
              <a:t> ĐMP</a:t>
            </a:r>
          </a:p>
          <a:p>
            <a:pPr eaLnBrk="1" hangingPunct="1">
              <a:lnSpc>
                <a:spcPct val="120000"/>
              </a:lnSpc>
            </a:pPr>
            <a:r>
              <a:rPr lang="en-US" altLang="en-US" sz="2400" dirty="0" err="1"/>
              <a:t>Tắc</a:t>
            </a:r>
            <a:r>
              <a:rPr lang="en-US" altLang="en-US" sz="2400" dirty="0"/>
              <a:t> </a:t>
            </a:r>
            <a:r>
              <a:rPr lang="en-US" altLang="en-US" sz="2400" dirty="0" err="1"/>
              <a:t>nghẽn</a:t>
            </a:r>
            <a:r>
              <a:rPr lang="en-US" altLang="en-US" sz="2400" dirty="0"/>
              <a:t> </a:t>
            </a:r>
            <a:r>
              <a:rPr lang="en-US" altLang="en-US" sz="2400" dirty="0" err="1"/>
              <a:t>rất</a:t>
            </a:r>
            <a:r>
              <a:rPr lang="en-US" altLang="en-US" sz="2400" dirty="0"/>
              <a:t> </a:t>
            </a:r>
            <a:r>
              <a:rPr lang="en-US" altLang="en-US" sz="2400" dirty="0" err="1"/>
              <a:t>nặng</a:t>
            </a:r>
            <a:r>
              <a:rPr lang="en-US" altLang="en-US" sz="2400" dirty="0"/>
              <a:t> </a:t>
            </a:r>
            <a:r>
              <a:rPr lang="en-US" altLang="en-US" sz="2400" dirty="0" err="1"/>
              <a:t>đường</a:t>
            </a:r>
            <a:r>
              <a:rPr lang="en-US" altLang="en-US" sz="2400" dirty="0"/>
              <a:t> </a:t>
            </a:r>
            <a:r>
              <a:rPr lang="en-US" altLang="en-US" sz="2400" dirty="0" err="1"/>
              <a:t>ra</a:t>
            </a:r>
            <a:r>
              <a:rPr lang="en-US" altLang="en-US" sz="2400" dirty="0"/>
              <a:t> </a:t>
            </a:r>
            <a:r>
              <a:rPr lang="en-US" altLang="en-US" sz="2400" dirty="0" err="1"/>
              <a:t>thất</a:t>
            </a:r>
            <a:r>
              <a:rPr lang="en-US" altLang="en-US" sz="2400" dirty="0"/>
              <a:t> </a:t>
            </a:r>
            <a:r>
              <a:rPr lang="en-US" altLang="en-US" sz="2400" dirty="0" err="1"/>
              <a:t>phải</a:t>
            </a:r>
            <a:r>
              <a:rPr lang="en-US" altLang="en-US" sz="2400" dirty="0"/>
              <a:t> </a:t>
            </a:r>
          </a:p>
          <a:p>
            <a:pPr eaLnBrk="1" hangingPunct="1">
              <a:lnSpc>
                <a:spcPct val="120000"/>
              </a:lnSpc>
              <a:buFontTx/>
              <a:buNone/>
            </a:pPr>
            <a:r>
              <a:rPr lang="en-US" altLang="en-US" sz="2400" dirty="0">
                <a:sym typeface="Wingdings 3" panose="05040102010807070707" pitchFamily="2" charset="2"/>
              </a:rPr>
              <a:t>	 </a:t>
            </a:r>
            <a:r>
              <a:rPr lang="en-US" altLang="en-US" sz="2400" dirty="0" err="1">
                <a:sym typeface="Wingdings 3" panose="05040102010807070707" pitchFamily="2" charset="2"/>
              </a:rPr>
              <a:t>tòan</a:t>
            </a:r>
            <a:r>
              <a:rPr lang="en-US" altLang="en-US" sz="2400" dirty="0">
                <a:sym typeface="Wingdings 3" panose="05040102010807070707" pitchFamily="2" charset="2"/>
              </a:rPr>
              <a:t> </a:t>
            </a:r>
            <a:r>
              <a:rPr lang="en-US" altLang="en-US" sz="2400" dirty="0" err="1">
                <a:sym typeface="Wingdings 3" panose="05040102010807070707" pitchFamily="2" charset="2"/>
              </a:rPr>
              <a:t>bộ</a:t>
            </a:r>
            <a:r>
              <a:rPr lang="en-US" altLang="en-US" sz="2400" dirty="0">
                <a:sym typeface="Wingdings 3" panose="05040102010807070707" pitchFamily="2" charset="2"/>
              </a:rPr>
              <a:t> </a:t>
            </a:r>
            <a:r>
              <a:rPr lang="en-US" altLang="en-US" sz="2400" dirty="0" err="1">
                <a:sym typeface="Wingdings 3" panose="05040102010807070707" pitchFamily="2" charset="2"/>
              </a:rPr>
              <a:t>máu</a:t>
            </a:r>
            <a:r>
              <a:rPr lang="en-US" altLang="en-US" sz="2400" dirty="0">
                <a:sym typeface="Wingdings 3" panose="05040102010807070707" pitchFamily="2" charset="2"/>
              </a:rPr>
              <a:t> </a:t>
            </a:r>
            <a:r>
              <a:rPr lang="en-US" altLang="en-US" sz="2400" dirty="0" err="1">
                <a:sym typeface="Wingdings 3" panose="05040102010807070707" pitchFamily="2" charset="2"/>
              </a:rPr>
              <a:t>không</a:t>
            </a:r>
            <a:r>
              <a:rPr lang="en-US" altLang="en-US" sz="2400" dirty="0">
                <a:sym typeface="Wingdings 3" panose="05040102010807070707" pitchFamily="2" charset="2"/>
              </a:rPr>
              <a:t> </a:t>
            </a:r>
            <a:r>
              <a:rPr lang="en-US" altLang="en-US" sz="2400" dirty="0" err="1">
                <a:sym typeface="Wingdings 3" panose="05040102010807070707" pitchFamily="2" charset="2"/>
              </a:rPr>
              <a:t>bão</a:t>
            </a:r>
            <a:r>
              <a:rPr lang="en-US" altLang="en-US" sz="2400" dirty="0">
                <a:sym typeface="Wingdings 3" panose="05040102010807070707" pitchFamily="2" charset="2"/>
              </a:rPr>
              <a:t> </a:t>
            </a:r>
            <a:r>
              <a:rPr lang="en-US" altLang="en-US" sz="2400" dirty="0" err="1">
                <a:sym typeface="Wingdings 3" panose="05040102010807070707" pitchFamily="2" charset="2"/>
              </a:rPr>
              <a:t>hòa</a:t>
            </a:r>
            <a:r>
              <a:rPr lang="en-US" altLang="en-US" sz="2400" dirty="0">
                <a:sym typeface="Wingdings 3" panose="05040102010807070707" pitchFamily="2" charset="2"/>
              </a:rPr>
              <a:t> oxy </a:t>
            </a:r>
            <a:r>
              <a:rPr lang="en-US" altLang="en-US" sz="2400" dirty="0" err="1">
                <a:sym typeface="Wingdings 3" panose="05040102010807070707" pitchFamily="2" charset="2"/>
              </a:rPr>
              <a:t>từ</a:t>
            </a:r>
            <a:r>
              <a:rPr lang="en-US" altLang="en-US" sz="2400" dirty="0">
                <a:sym typeface="Wingdings 3" panose="05040102010807070707" pitchFamily="2" charset="2"/>
              </a:rPr>
              <a:t> </a:t>
            </a:r>
            <a:r>
              <a:rPr lang="en-US" altLang="en-US" sz="2400" dirty="0" err="1">
                <a:sym typeface="Wingdings 3" panose="05040102010807070707" pitchFamily="2" charset="2"/>
              </a:rPr>
              <a:t>thất</a:t>
            </a:r>
            <a:r>
              <a:rPr lang="en-US" altLang="en-US" sz="2400" dirty="0">
                <a:sym typeface="Wingdings 3" panose="05040102010807070707" pitchFamily="2" charset="2"/>
              </a:rPr>
              <a:t> </a:t>
            </a:r>
            <a:r>
              <a:rPr lang="en-US" altLang="en-US" sz="2400" dirty="0" err="1">
                <a:sym typeface="Wingdings 3" panose="05040102010807070707" pitchFamily="2" charset="2"/>
              </a:rPr>
              <a:t>phải</a:t>
            </a:r>
            <a:r>
              <a:rPr lang="en-US" altLang="en-US" sz="2400" dirty="0">
                <a:sym typeface="Wingdings 3" panose="05040102010807070707" pitchFamily="2" charset="2"/>
              </a:rPr>
              <a:t> </a:t>
            </a:r>
            <a:r>
              <a:rPr lang="en-US" altLang="en-US" sz="2400" dirty="0" err="1">
                <a:sym typeface="Wingdings 3" panose="05040102010807070707" pitchFamily="2" charset="2"/>
              </a:rPr>
              <a:t>vào</a:t>
            </a:r>
            <a:r>
              <a:rPr lang="en-US" altLang="en-US" sz="2400" dirty="0">
                <a:sym typeface="Wingdings 3" panose="05040102010807070707" pitchFamily="2" charset="2"/>
              </a:rPr>
              <a:t> ĐMC</a:t>
            </a:r>
          </a:p>
          <a:p>
            <a:pPr eaLnBrk="1" hangingPunct="1">
              <a:lnSpc>
                <a:spcPct val="120000"/>
              </a:lnSpc>
              <a:buFontTx/>
              <a:buNone/>
            </a:pPr>
            <a:r>
              <a:rPr lang="en-US" altLang="en-US" sz="2400" dirty="0">
                <a:solidFill>
                  <a:srgbClr val="0432FF"/>
                </a:solidFill>
                <a:sym typeface="Wingdings 3" panose="05040102010807070707" pitchFamily="2" charset="2"/>
              </a:rPr>
              <a:t> </a:t>
            </a:r>
            <a:r>
              <a:rPr lang="en-US" altLang="en-US" sz="2400" b="1" dirty="0">
                <a:solidFill>
                  <a:srgbClr val="0432FF"/>
                </a:solidFill>
                <a:sym typeface="Wingdings 3" panose="05040102010807070707" pitchFamily="2" charset="2"/>
              </a:rPr>
              <a:t>TÍM RẤT NẶNG</a:t>
            </a:r>
          </a:p>
        </p:txBody>
      </p:sp>
      <p:pic>
        <p:nvPicPr>
          <p:cNvPr id="31746" name="Picture 5" descr="B85D71C4"/>
          <p:cNvPicPr>
            <a:picLocks noChangeAspect="1" noChangeArrowheads="1"/>
          </p:cNvPicPr>
          <p:nvPr/>
        </p:nvPicPr>
        <p:blipFill rotWithShape="1">
          <a:blip r:embed="rId3">
            <a:extLst>
              <a:ext uri="{28A0092B-C50C-407E-A947-70E740481C1C}">
                <a14:useLocalDpi xmlns:a14="http://schemas.microsoft.com/office/drawing/2010/main" val="0"/>
              </a:ext>
            </a:extLst>
          </a:blip>
          <a:srcRect t="37778" b="6667"/>
          <a:stretch>
            <a:fillRect/>
          </a:stretch>
        </p:blipFill>
        <p:spPr bwMode="auto">
          <a:xfrm>
            <a:off x="5879431" y="1297404"/>
            <a:ext cx="6066443" cy="481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a:spLocks noGrp="1" noChangeArrowheads="1"/>
          </p:cNvSpPr>
          <p:nvPr>
            <p:ph type="title"/>
          </p:nvPr>
        </p:nvSpPr>
        <p:spPr>
          <a:xfrm>
            <a:off x="838200" y="365126"/>
            <a:ext cx="10515600" cy="705686"/>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4. SINH LÝ BỆNH</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3"/>
          <p:cNvSpPr>
            <a:spLocks noGrp="1" noChangeArrowheads="1"/>
          </p:cNvSpPr>
          <p:nvPr>
            <p:ph idx="1"/>
          </p:nvPr>
        </p:nvSpPr>
        <p:spPr>
          <a:xfrm>
            <a:off x="192505" y="1913021"/>
            <a:ext cx="5610726" cy="3874168"/>
          </a:xfrm>
        </p:spPr>
        <p:txBody>
          <a:bodyPr>
            <a:normAutofit/>
          </a:bodyPr>
          <a:lstStyle/>
          <a:p>
            <a:pPr marL="192405" eaLnBrk="1" hangingPunct="1">
              <a:lnSpc>
                <a:spcPct val="100000"/>
              </a:lnSpc>
              <a:spcBef>
                <a:spcPts val="1200"/>
              </a:spcBef>
            </a:pPr>
            <a:r>
              <a:rPr lang="en-US" altLang="en-US" sz="2400" dirty="0" err="1"/>
              <a:t>Máu</a:t>
            </a:r>
            <a:r>
              <a:rPr lang="en-US" altLang="en-US" sz="2400" dirty="0"/>
              <a:t> </a:t>
            </a:r>
            <a:r>
              <a:rPr lang="en-US" altLang="en-US" sz="2400" dirty="0" err="1"/>
              <a:t>từ</a:t>
            </a:r>
            <a:r>
              <a:rPr lang="en-US" altLang="en-US" sz="2400" dirty="0"/>
              <a:t> </a:t>
            </a:r>
            <a:r>
              <a:rPr lang="en-US" altLang="en-US" sz="2400" dirty="0" err="1"/>
              <a:t>thất</a:t>
            </a:r>
            <a:r>
              <a:rPr lang="en-US" altLang="en-US" sz="2400" dirty="0"/>
              <a:t> </a:t>
            </a:r>
            <a:r>
              <a:rPr lang="en-US" altLang="en-US" sz="2400" dirty="0" err="1"/>
              <a:t>trái</a:t>
            </a:r>
            <a:r>
              <a:rPr lang="en-US" altLang="en-US" sz="2400" dirty="0"/>
              <a:t> qua </a:t>
            </a:r>
            <a:r>
              <a:rPr lang="en-US" altLang="en-US" sz="2400" dirty="0" err="1"/>
              <a:t>thất</a:t>
            </a:r>
            <a:r>
              <a:rPr lang="en-US" altLang="en-US" sz="2400" dirty="0"/>
              <a:t> </a:t>
            </a:r>
            <a:r>
              <a:rPr lang="en-US" altLang="en-US" sz="2400" dirty="0" err="1"/>
              <a:t>phải</a:t>
            </a:r>
            <a:r>
              <a:rPr lang="en-US" altLang="en-US" sz="2400" dirty="0"/>
              <a:t> </a:t>
            </a:r>
            <a:r>
              <a:rPr lang="en-US" altLang="en-US" sz="2400" dirty="0" err="1"/>
              <a:t>trong</a:t>
            </a:r>
            <a:r>
              <a:rPr lang="en-US" altLang="en-US" sz="2400" dirty="0"/>
              <a:t> </a:t>
            </a:r>
            <a:r>
              <a:rPr lang="en-US" altLang="en-US" sz="2400" dirty="0" err="1"/>
              <a:t>thì</a:t>
            </a:r>
            <a:r>
              <a:rPr lang="en-US" altLang="en-US" sz="2400" dirty="0"/>
              <a:t> </a:t>
            </a:r>
            <a:r>
              <a:rPr lang="en-US" altLang="en-US" sz="2400" dirty="0" err="1"/>
              <a:t>tâm</a:t>
            </a:r>
            <a:r>
              <a:rPr lang="en-US" altLang="en-US" sz="2400" dirty="0"/>
              <a:t> </a:t>
            </a:r>
            <a:r>
              <a:rPr lang="en-US" altLang="en-US" sz="2400" dirty="0" err="1"/>
              <a:t>thu</a:t>
            </a:r>
            <a:endParaRPr lang="en-US" altLang="en-US" sz="2400" dirty="0"/>
          </a:p>
          <a:p>
            <a:pPr marL="192405" eaLnBrk="1" hangingPunct="1">
              <a:lnSpc>
                <a:spcPct val="100000"/>
              </a:lnSpc>
              <a:spcBef>
                <a:spcPts val="1200"/>
              </a:spcBef>
            </a:pPr>
            <a:r>
              <a:rPr lang="en-US" altLang="en-US" sz="2400" dirty="0" err="1"/>
              <a:t>Chỉ</a:t>
            </a:r>
            <a:r>
              <a:rPr lang="en-US" altLang="en-US" sz="2400" dirty="0"/>
              <a:t> </a:t>
            </a:r>
            <a:r>
              <a:rPr lang="en-US" altLang="en-US" sz="2400" dirty="0" err="1"/>
              <a:t>có</a:t>
            </a:r>
            <a:r>
              <a:rPr lang="en-US" altLang="en-US" sz="2400" dirty="0"/>
              <a:t> </a:t>
            </a:r>
            <a:r>
              <a:rPr lang="en-US" altLang="en-US" sz="2400" dirty="0" err="1"/>
              <a:t>máu</a:t>
            </a:r>
            <a:r>
              <a:rPr lang="en-US" altLang="en-US" sz="2400" dirty="0"/>
              <a:t> </a:t>
            </a:r>
            <a:r>
              <a:rPr lang="en-US" altLang="en-US" sz="2400" dirty="0" err="1"/>
              <a:t>từ</a:t>
            </a:r>
            <a:r>
              <a:rPr lang="en-US" altLang="en-US" sz="2400" dirty="0"/>
              <a:t> </a:t>
            </a:r>
            <a:r>
              <a:rPr lang="en-US" altLang="en-US" sz="2400" dirty="0" err="1"/>
              <a:t>thất</a:t>
            </a:r>
            <a:r>
              <a:rPr lang="en-US" altLang="en-US" sz="2400" dirty="0"/>
              <a:t> </a:t>
            </a:r>
            <a:r>
              <a:rPr lang="en-US" altLang="en-US" sz="2400" dirty="0" err="1"/>
              <a:t>trái</a:t>
            </a:r>
            <a:r>
              <a:rPr lang="en-US" altLang="en-US" sz="2400" dirty="0"/>
              <a:t> </a:t>
            </a:r>
            <a:r>
              <a:rPr lang="en-US" altLang="en-US" sz="2400" dirty="0" err="1"/>
              <a:t>vào</a:t>
            </a:r>
            <a:r>
              <a:rPr lang="en-US" altLang="en-US" sz="2400" dirty="0"/>
              <a:t> ĐMC</a:t>
            </a:r>
          </a:p>
          <a:p>
            <a:pPr marL="192405" eaLnBrk="1" hangingPunct="1">
              <a:lnSpc>
                <a:spcPct val="100000"/>
              </a:lnSpc>
              <a:spcBef>
                <a:spcPts val="1200"/>
              </a:spcBef>
            </a:pPr>
            <a:r>
              <a:rPr lang="en-US" altLang="en-US" sz="2400" dirty="0" err="1"/>
              <a:t>Máu</a:t>
            </a:r>
            <a:r>
              <a:rPr lang="en-US" altLang="en-US" sz="2400" dirty="0"/>
              <a:t> </a:t>
            </a:r>
            <a:r>
              <a:rPr lang="en-US" altLang="en-US" sz="2400" dirty="0" err="1"/>
              <a:t>từ</a:t>
            </a:r>
            <a:r>
              <a:rPr lang="en-US" altLang="en-US" sz="2400" dirty="0"/>
              <a:t> </a:t>
            </a:r>
            <a:r>
              <a:rPr lang="en-US" altLang="en-US" sz="2400" dirty="0" err="1"/>
              <a:t>thất</a:t>
            </a:r>
            <a:r>
              <a:rPr lang="en-US" altLang="en-US" sz="2400" dirty="0"/>
              <a:t> </a:t>
            </a:r>
            <a:r>
              <a:rPr lang="en-US" altLang="en-US" sz="2400" dirty="0" err="1"/>
              <a:t>phải</a:t>
            </a:r>
            <a:r>
              <a:rPr lang="en-US" altLang="en-US" sz="2400" dirty="0"/>
              <a:t> </a:t>
            </a:r>
            <a:r>
              <a:rPr lang="en-US" altLang="en-US" sz="2400" dirty="0" err="1"/>
              <a:t>chỉ</a:t>
            </a:r>
            <a:r>
              <a:rPr lang="en-US" altLang="en-US" sz="2400" dirty="0"/>
              <a:t> </a:t>
            </a:r>
            <a:r>
              <a:rPr lang="en-US" altLang="en-US" sz="2400" dirty="0" err="1"/>
              <a:t>vào</a:t>
            </a:r>
            <a:r>
              <a:rPr lang="en-US" altLang="en-US" sz="2400" dirty="0"/>
              <a:t> ĐMP </a:t>
            </a:r>
            <a:r>
              <a:rPr lang="en-US" altLang="en-US" sz="2400" dirty="0">
                <a:sym typeface="Wingdings 3" panose="05040102010807070707" pitchFamily="2" charset="2"/>
              </a:rPr>
              <a:t> </a:t>
            </a:r>
            <a:r>
              <a:rPr lang="en-US" altLang="en-US" sz="2400" dirty="0" err="1">
                <a:sym typeface="Wingdings 3" panose="05040102010807070707" pitchFamily="2" charset="2"/>
              </a:rPr>
              <a:t>không</a:t>
            </a:r>
            <a:r>
              <a:rPr lang="en-US" altLang="en-US" sz="2400" dirty="0">
                <a:sym typeface="Wingdings 3" panose="05040102010807070707" pitchFamily="2" charset="2"/>
              </a:rPr>
              <a:t> R-L shunt, </a:t>
            </a:r>
            <a:r>
              <a:rPr lang="en-US" altLang="en-US" sz="2400" dirty="0" err="1">
                <a:sym typeface="Wingdings 3" panose="05040102010807070707" pitchFamily="2" charset="2"/>
              </a:rPr>
              <a:t>hoặc</a:t>
            </a:r>
            <a:endParaRPr lang="en-US" altLang="en-US" sz="2400" dirty="0">
              <a:sym typeface="Wingdings 3" panose="05040102010807070707" pitchFamily="2" charset="2"/>
            </a:endParaRPr>
          </a:p>
          <a:p>
            <a:pPr marL="192405" eaLnBrk="1" hangingPunct="1">
              <a:lnSpc>
                <a:spcPct val="100000"/>
              </a:lnSpc>
              <a:spcBef>
                <a:spcPts val="1200"/>
              </a:spcBef>
            </a:pPr>
            <a:r>
              <a:rPr lang="en-US" altLang="en-US" sz="2400" dirty="0" err="1">
                <a:sym typeface="Wingdings 3" panose="05040102010807070707" pitchFamily="2" charset="2"/>
              </a:rPr>
              <a:t>Có</a:t>
            </a:r>
            <a:r>
              <a:rPr lang="en-US" altLang="en-US" sz="2400" dirty="0">
                <a:sym typeface="Wingdings 3" panose="05040102010807070707" pitchFamily="2" charset="2"/>
              </a:rPr>
              <a:t> PDA </a:t>
            </a:r>
            <a:r>
              <a:rPr lang="en-US" altLang="en-US" sz="2400" dirty="0" err="1">
                <a:sym typeface="Wingdings 3" panose="05040102010807070707" pitchFamily="2" charset="2"/>
              </a:rPr>
              <a:t>hoặc</a:t>
            </a:r>
            <a:r>
              <a:rPr lang="en-US" altLang="en-US" sz="2400" dirty="0">
                <a:sym typeface="Wingdings 3" panose="05040102010807070707" pitchFamily="2" charset="2"/>
              </a:rPr>
              <a:t> THBH </a:t>
            </a:r>
            <a:r>
              <a:rPr lang="en-US" altLang="en-US" sz="2400" dirty="0" err="1">
                <a:sym typeface="Wingdings 3" panose="05040102010807070707" pitchFamily="2" charset="2"/>
              </a:rPr>
              <a:t>chủ</a:t>
            </a:r>
            <a:r>
              <a:rPr lang="en-US" altLang="en-US" sz="2400" dirty="0">
                <a:sym typeface="Wingdings 3" panose="05040102010807070707" pitchFamily="2" charset="2"/>
              </a:rPr>
              <a:t> - </a:t>
            </a:r>
            <a:r>
              <a:rPr lang="en-US" altLang="en-US" sz="2400" dirty="0" err="1">
                <a:sym typeface="Wingdings 3" panose="05040102010807070707" pitchFamily="2" charset="2"/>
              </a:rPr>
              <a:t>phổi</a:t>
            </a:r>
            <a:r>
              <a:rPr lang="en-US" altLang="en-US" sz="2400" dirty="0">
                <a:sym typeface="Wingdings 3" panose="05040102010807070707" pitchFamily="2" charset="2"/>
              </a:rPr>
              <a:t> </a:t>
            </a:r>
            <a:r>
              <a:rPr lang="en-US" altLang="en-US" sz="2400" dirty="0" err="1">
                <a:sym typeface="Wingdings 3" panose="05040102010807070707" pitchFamily="2" charset="2"/>
              </a:rPr>
              <a:t>nhiều</a:t>
            </a:r>
            <a:endParaRPr lang="en-US" altLang="en-US" sz="2400" dirty="0">
              <a:sym typeface="Wingdings 3" panose="05040102010807070707" pitchFamily="2" charset="2"/>
            </a:endParaRPr>
          </a:p>
          <a:p>
            <a:pPr marL="192405" eaLnBrk="1" hangingPunct="1">
              <a:lnSpc>
                <a:spcPct val="100000"/>
              </a:lnSpc>
              <a:spcBef>
                <a:spcPts val="1200"/>
              </a:spcBef>
              <a:buFontTx/>
              <a:buNone/>
            </a:pPr>
            <a:r>
              <a:rPr lang="en-US" altLang="en-US" sz="2400" dirty="0">
                <a:solidFill>
                  <a:srgbClr val="0432FF"/>
                </a:solidFill>
                <a:sym typeface="Wingdings 3" panose="05040102010807070707" pitchFamily="2" charset="2"/>
              </a:rPr>
              <a:t> </a:t>
            </a:r>
            <a:r>
              <a:rPr lang="en-US" altLang="en-US" sz="2400" b="1" dirty="0">
                <a:solidFill>
                  <a:srgbClr val="0432FF"/>
                </a:solidFill>
                <a:sym typeface="Wingdings 3" panose="05040102010807070707" pitchFamily="2" charset="2"/>
              </a:rPr>
              <a:t>FALLOT “HỒNG”</a:t>
            </a:r>
          </a:p>
        </p:txBody>
      </p:sp>
      <p:pic>
        <p:nvPicPr>
          <p:cNvPr id="32770" name="Picture 4" descr="E6F3CBDA"/>
          <p:cNvPicPr>
            <a:picLocks noChangeAspect="1" noChangeArrowheads="1"/>
          </p:cNvPicPr>
          <p:nvPr/>
        </p:nvPicPr>
        <p:blipFill rotWithShape="1">
          <a:blip r:embed="rId3">
            <a:extLst>
              <a:ext uri="{28A0092B-C50C-407E-A947-70E740481C1C}">
                <a14:useLocalDpi xmlns:a14="http://schemas.microsoft.com/office/drawing/2010/main" val="0"/>
              </a:ext>
            </a:extLst>
          </a:blip>
          <a:srcRect t="40000" b="4444"/>
          <a:stretch>
            <a:fillRect/>
          </a:stretch>
        </p:blipFill>
        <p:spPr bwMode="auto">
          <a:xfrm>
            <a:off x="5991726" y="1752682"/>
            <a:ext cx="5842018" cy="4788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ext Box 5"/>
          <p:cNvSpPr txBox="1">
            <a:spLocks noChangeArrowheads="1"/>
          </p:cNvSpPr>
          <p:nvPr/>
        </p:nvSpPr>
        <p:spPr bwMode="auto">
          <a:xfrm>
            <a:off x="6853989" y="1295483"/>
            <a:ext cx="449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en-US" sz="2400" b="1" dirty="0">
                <a:solidFill>
                  <a:srgbClr val="0432FF"/>
                </a:solidFill>
                <a:latin typeface="+mn-lt"/>
              </a:rPr>
              <a:t>VSD </a:t>
            </a:r>
            <a:r>
              <a:rPr lang="en-US" altLang="en-US" sz="2400" b="1" dirty="0" err="1">
                <a:solidFill>
                  <a:srgbClr val="0432FF"/>
                </a:solidFill>
                <a:latin typeface="+mn-lt"/>
              </a:rPr>
              <a:t>nhỏ</a:t>
            </a:r>
            <a:r>
              <a:rPr lang="en-US" altLang="en-US" sz="2400" b="1" dirty="0">
                <a:solidFill>
                  <a:srgbClr val="0432FF"/>
                </a:solidFill>
                <a:latin typeface="+mn-lt"/>
              </a:rPr>
              <a:t> + </a:t>
            </a:r>
            <a:r>
              <a:rPr lang="en-US" altLang="en-US" sz="2400" b="1" dirty="0" err="1">
                <a:solidFill>
                  <a:srgbClr val="0432FF"/>
                </a:solidFill>
                <a:latin typeface="+mn-lt"/>
              </a:rPr>
              <a:t>Hẹp</a:t>
            </a:r>
            <a:r>
              <a:rPr lang="en-US" altLang="en-US" sz="2400" b="1" dirty="0">
                <a:solidFill>
                  <a:srgbClr val="0432FF"/>
                </a:solidFill>
                <a:latin typeface="+mn-lt"/>
              </a:rPr>
              <a:t> </a:t>
            </a:r>
            <a:r>
              <a:rPr lang="en-US" altLang="en-US" sz="2400" b="1" dirty="0" err="1">
                <a:solidFill>
                  <a:srgbClr val="0432FF"/>
                </a:solidFill>
                <a:latin typeface="+mn-lt"/>
              </a:rPr>
              <a:t>phổi</a:t>
            </a:r>
            <a:r>
              <a:rPr lang="en-US" altLang="en-US" sz="2400" b="1" dirty="0">
                <a:solidFill>
                  <a:srgbClr val="0432FF"/>
                </a:solidFill>
                <a:latin typeface="+mn-lt"/>
              </a:rPr>
              <a:t> </a:t>
            </a:r>
            <a:r>
              <a:rPr lang="en-US" altLang="en-US" sz="2400" b="1" dirty="0" err="1">
                <a:solidFill>
                  <a:srgbClr val="0432FF"/>
                </a:solidFill>
                <a:latin typeface="+mn-lt"/>
              </a:rPr>
              <a:t>nhẹ-vừa</a:t>
            </a:r>
            <a:endParaRPr lang="en-US" altLang="en-US" sz="2400" b="1" dirty="0">
              <a:solidFill>
                <a:srgbClr val="0432FF"/>
              </a:solidFill>
              <a:latin typeface="+mn-lt"/>
            </a:endParaRPr>
          </a:p>
        </p:txBody>
      </p:sp>
      <p:sp>
        <p:nvSpPr>
          <p:cNvPr id="5" name="Rectangle 2"/>
          <p:cNvSpPr>
            <a:spLocks noGrp="1" noChangeArrowheads="1"/>
          </p:cNvSpPr>
          <p:nvPr>
            <p:ph type="title"/>
          </p:nvPr>
        </p:nvSpPr>
        <p:spPr>
          <a:xfrm>
            <a:off x="545431" y="285081"/>
            <a:ext cx="10515600" cy="705686"/>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4. SINH LÝ BỆNH</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981200" y="274638"/>
            <a:ext cx="8229600" cy="639762"/>
          </a:xfrm>
        </p:spPr>
        <p:txBody>
          <a:bodyPr>
            <a:no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4. SINH LÝ BỆNH</a:t>
            </a:r>
          </a:p>
        </p:txBody>
      </p:sp>
      <p:sp>
        <p:nvSpPr>
          <p:cNvPr id="33794" name="Rectangle 3"/>
          <p:cNvSpPr>
            <a:spLocks noGrp="1" noChangeArrowheads="1"/>
          </p:cNvSpPr>
          <p:nvPr>
            <p:ph idx="1"/>
          </p:nvPr>
        </p:nvSpPr>
        <p:spPr>
          <a:xfrm>
            <a:off x="505327" y="1295400"/>
            <a:ext cx="11538284" cy="5562600"/>
          </a:xfrm>
        </p:spPr>
        <p:txBody>
          <a:bodyPr>
            <a:normAutofit/>
          </a:bodyPr>
          <a:lstStyle/>
          <a:p>
            <a:pPr eaLnBrk="1" hangingPunct="1">
              <a:lnSpc>
                <a:spcPct val="110000"/>
              </a:lnSpc>
            </a:pPr>
            <a:r>
              <a:rPr lang="en-US" altLang="en-US" sz="2600" dirty="0" err="1"/>
              <a:t>Giảm</a:t>
            </a:r>
            <a:r>
              <a:rPr lang="en-US" altLang="en-US" sz="2600" dirty="0"/>
              <a:t> </a:t>
            </a:r>
            <a:r>
              <a:rPr lang="en-US" altLang="en-US" sz="2600" dirty="0" err="1"/>
              <a:t>lượng</a:t>
            </a:r>
            <a:r>
              <a:rPr lang="en-US" altLang="en-US" sz="2600" dirty="0"/>
              <a:t> </a:t>
            </a:r>
            <a:r>
              <a:rPr lang="en-US" altLang="en-US" sz="2600" dirty="0" err="1"/>
              <a:t>máu</a:t>
            </a:r>
            <a:r>
              <a:rPr lang="en-US" altLang="en-US" sz="2600" dirty="0"/>
              <a:t> </a:t>
            </a:r>
            <a:r>
              <a:rPr lang="en-US" altLang="en-US" sz="2600" dirty="0" err="1"/>
              <a:t>lên</a:t>
            </a:r>
            <a:r>
              <a:rPr lang="en-US" altLang="en-US" sz="2600" dirty="0"/>
              <a:t> </a:t>
            </a:r>
            <a:r>
              <a:rPr lang="en-US" altLang="en-US" sz="2600" dirty="0" err="1"/>
              <a:t>phổi</a:t>
            </a:r>
            <a:r>
              <a:rPr lang="en-US" altLang="en-US" sz="2600" dirty="0"/>
              <a:t> </a:t>
            </a:r>
            <a:r>
              <a:rPr lang="en-US" altLang="en-US" sz="2600" dirty="0" err="1"/>
              <a:t>dẫn</a:t>
            </a:r>
            <a:r>
              <a:rPr lang="en-US" altLang="en-US" sz="2600" dirty="0"/>
              <a:t> </a:t>
            </a:r>
            <a:r>
              <a:rPr lang="en-US" altLang="en-US" sz="2600" dirty="0" err="1"/>
              <a:t>đến</a:t>
            </a:r>
            <a:endParaRPr lang="en-US" altLang="en-US" sz="2600" dirty="0"/>
          </a:p>
          <a:p>
            <a:pPr lvl="1" eaLnBrk="1" hangingPunct="1">
              <a:lnSpc>
                <a:spcPct val="110000"/>
              </a:lnSpc>
              <a:buFont typeface="Wingdings" panose="05000000000000000000" pitchFamily="2" charset="2"/>
              <a:buChar char="ü"/>
            </a:pPr>
            <a:r>
              <a:rPr lang="en-US" altLang="en-US" sz="2600" dirty="0" err="1"/>
              <a:t>Giảm</a:t>
            </a:r>
            <a:r>
              <a:rPr lang="en-US" altLang="en-US" sz="2600" dirty="0"/>
              <a:t> </a:t>
            </a:r>
            <a:r>
              <a:rPr lang="en-US" altLang="en-US" sz="2600" dirty="0" err="1"/>
              <a:t>độ</a:t>
            </a:r>
            <a:r>
              <a:rPr lang="en-US" altLang="en-US" sz="2600" dirty="0"/>
              <a:t> </a:t>
            </a:r>
            <a:r>
              <a:rPr lang="en-US" altLang="en-US" sz="2600" dirty="0" err="1"/>
              <a:t>bão</a:t>
            </a:r>
            <a:r>
              <a:rPr lang="en-US" altLang="en-US" sz="2600" dirty="0"/>
              <a:t> </a:t>
            </a:r>
            <a:r>
              <a:rPr lang="en-US" altLang="en-US" sz="2600" dirty="0" err="1"/>
              <a:t>hòa</a:t>
            </a:r>
            <a:r>
              <a:rPr lang="en-US" altLang="en-US" sz="2600" dirty="0"/>
              <a:t> oxy </a:t>
            </a:r>
            <a:r>
              <a:rPr lang="en-US" altLang="en-US" sz="2600" dirty="0" err="1"/>
              <a:t>máu</a:t>
            </a:r>
            <a:r>
              <a:rPr lang="en-US" altLang="en-US" sz="2600" dirty="0"/>
              <a:t> </a:t>
            </a:r>
            <a:r>
              <a:rPr lang="en-US" altLang="en-US" sz="2600" dirty="0" err="1"/>
              <a:t>trong</a:t>
            </a:r>
            <a:r>
              <a:rPr lang="en-US" altLang="en-US" sz="2600" dirty="0"/>
              <a:t> </a:t>
            </a:r>
            <a:r>
              <a:rPr lang="en-US" altLang="en-US" sz="2600" dirty="0" err="1"/>
              <a:t>thất</a:t>
            </a:r>
            <a:r>
              <a:rPr lang="en-US" altLang="en-US" sz="2600" dirty="0"/>
              <a:t> </a:t>
            </a:r>
            <a:r>
              <a:rPr lang="en-US" altLang="en-US" sz="2600" dirty="0" err="1"/>
              <a:t>trái</a:t>
            </a:r>
            <a:endParaRPr lang="en-US" altLang="en-US" sz="2600" dirty="0"/>
          </a:p>
          <a:p>
            <a:pPr lvl="1" eaLnBrk="1" hangingPunct="1">
              <a:lnSpc>
                <a:spcPct val="110000"/>
              </a:lnSpc>
              <a:buFont typeface="Wingdings" panose="05000000000000000000" pitchFamily="2" charset="2"/>
              <a:buChar char="ü"/>
            </a:pPr>
            <a:r>
              <a:rPr lang="en-US" altLang="en-US" sz="2600" dirty="0" err="1"/>
              <a:t>Áp</a:t>
            </a:r>
            <a:r>
              <a:rPr lang="en-US" altLang="en-US" sz="2600" dirty="0"/>
              <a:t> </a:t>
            </a:r>
            <a:r>
              <a:rPr lang="en-US" altLang="en-US" sz="2600" dirty="0" err="1"/>
              <a:t>lực</a:t>
            </a:r>
            <a:r>
              <a:rPr lang="en-US" altLang="en-US" sz="2600" dirty="0"/>
              <a:t> </a:t>
            </a:r>
            <a:r>
              <a:rPr lang="en-US" altLang="en-US" sz="2600" dirty="0" err="1"/>
              <a:t>và</a:t>
            </a:r>
            <a:r>
              <a:rPr lang="en-US" altLang="en-US" sz="2600" dirty="0"/>
              <a:t> </a:t>
            </a:r>
            <a:r>
              <a:rPr lang="en-US" altLang="en-US" sz="2600" dirty="0" err="1"/>
              <a:t>kháng</a:t>
            </a:r>
            <a:r>
              <a:rPr lang="en-US" altLang="en-US" sz="2600" dirty="0"/>
              <a:t> </a:t>
            </a:r>
            <a:r>
              <a:rPr lang="en-US" altLang="en-US" sz="2600" dirty="0" err="1"/>
              <a:t>lực</a:t>
            </a:r>
            <a:r>
              <a:rPr lang="en-US" altLang="en-US" sz="2600" dirty="0"/>
              <a:t> </a:t>
            </a:r>
            <a:r>
              <a:rPr lang="en-US" altLang="en-US" sz="2600" dirty="0" err="1"/>
              <a:t>mạch</a:t>
            </a:r>
            <a:r>
              <a:rPr lang="en-US" altLang="en-US" sz="2600" dirty="0"/>
              <a:t> </a:t>
            </a:r>
            <a:r>
              <a:rPr lang="en-US" altLang="en-US" sz="2600" dirty="0" err="1"/>
              <a:t>máu</a:t>
            </a:r>
            <a:r>
              <a:rPr lang="en-US" altLang="en-US" sz="2600" dirty="0"/>
              <a:t> </a:t>
            </a:r>
            <a:r>
              <a:rPr lang="en-US" altLang="en-US" sz="2600" dirty="0" err="1"/>
              <a:t>phổi</a:t>
            </a:r>
            <a:r>
              <a:rPr lang="en-US" altLang="en-US" sz="2600" dirty="0"/>
              <a:t> </a:t>
            </a:r>
            <a:r>
              <a:rPr lang="en-US" altLang="en-US" sz="2600" dirty="0" err="1"/>
              <a:t>thấp</a:t>
            </a:r>
            <a:endParaRPr lang="en-US" altLang="en-US" sz="2600" dirty="0"/>
          </a:p>
          <a:p>
            <a:pPr lvl="1" eaLnBrk="1" hangingPunct="1">
              <a:lnSpc>
                <a:spcPct val="110000"/>
              </a:lnSpc>
              <a:buFont typeface="Wingdings" panose="05000000000000000000" pitchFamily="2" charset="2"/>
              <a:buChar char="ü"/>
            </a:pPr>
            <a:r>
              <a:rPr lang="en-US" altLang="en-US" sz="2600" dirty="0" err="1"/>
              <a:t>Tính</a:t>
            </a:r>
            <a:r>
              <a:rPr lang="en-US" altLang="en-US" sz="2600" dirty="0"/>
              <a:t> </a:t>
            </a:r>
            <a:r>
              <a:rPr lang="en-US" altLang="en-US" sz="2600" dirty="0" err="1"/>
              <a:t>thấm</a:t>
            </a:r>
            <a:r>
              <a:rPr lang="en-US" altLang="en-US" sz="2600" dirty="0"/>
              <a:t> </a:t>
            </a:r>
            <a:r>
              <a:rPr lang="en-US" altLang="en-US" sz="2600" dirty="0" err="1"/>
              <a:t>thành</a:t>
            </a:r>
            <a:r>
              <a:rPr lang="en-US" altLang="en-US" sz="2600" dirty="0"/>
              <a:t> </a:t>
            </a:r>
            <a:r>
              <a:rPr lang="en-US" altLang="en-US" sz="2600" dirty="0" err="1"/>
              <a:t>mạch</a:t>
            </a:r>
            <a:r>
              <a:rPr lang="en-US" altLang="en-US" sz="2600" dirty="0"/>
              <a:t> </a:t>
            </a:r>
            <a:r>
              <a:rPr lang="en-US" altLang="en-US" sz="2600" dirty="0" err="1"/>
              <a:t>máu</a:t>
            </a:r>
            <a:r>
              <a:rPr lang="en-US" altLang="en-US" sz="2600" dirty="0"/>
              <a:t> </a:t>
            </a:r>
            <a:r>
              <a:rPr lang="en-US" altLang="en-US" sz="2600" dirty="0" err="1"/>
              <a:t>phổi</a:t>
            </a:r>
            <a:r>
              <a:rPr lang="en-US" altLang="en-US" sz="2600" dirty="0"/>
              <a:t> </a:t>
            </a:r>
            <a:r>
              <a:rPr lang="en-US" altLang="en-US" sz="2600" dirty="0" err="1"/>
              <a:t>thay</a:t>
            </a:r>
            <a:r>
              <a:rPr lang="en-US" altLang="en-US" sz="2600" dirty="0"/>
              <a:t> </a:t>
            </a:r>
            <a:r>
              <a:rPr lang="en-US" altLang="en-US" sz="2600" dirty="0" err="1"/>
              <a:t>đổi</a:t>
            </a:r>
            <a:endParaRPr lang="en-US" altLang="en-US" sz="2600" dirty="0"/>
          </a:p>
          <a:p>
            <a:pPr eaLnBrk="1" hangingPunct="1">
              <a:lnSpc>
                <a:spcPct val="110000"/>
              </a:lnSpc>
              <a:spcBef>
                <a:spcPct val="30000"/>
              </a:spcBef>
            </a:pPr>
            <a:r>
              <a:rPr lang="en-US" altLang="en-US" sz="2600" dirty="0"/>
              <a:t>R-L shunt (</a:t>
            </a:r>
            <a:r>
              <a:rPr lang="en-US" altLang="en-US" sz="2600" dirty="0" err="1"/>
              <a:t>thất</a:t>
            </a:r>
            <a:r>
              <a:rPr lang="en-US" altLang="en-US" sz="2600" dirty="0"/>
              <a:t> </a:t>
            </a:r>
            <a:r>
              <a:rPr lang="en-US" altLang="en-US" sz="2600" dirty="0" err="1"/>
              <a:t>phải</a:t>
            </a:r>
            <a:r>
              <a:rPr lang="en-US" altLang="en-US" sz="2600" dirty="0"/>
              <a:t> – ĐMC)</a:t>
            </a:r>
          </a:p>
          <a:p>
            <a:pPr lvl="1" eaLnBrk="1" hangingPunct="1">
              <a:lnSpc>
                <a:spcPct val="110000"/>
              </a:lnSpc>
              <a:buFont typeface="Wingdings" panose="05000000000000000000" pitchFamily="2" charset="2"/>
              <a:buChar char="ü"/>
            </a:pPr>
            <a:r>
              <a:rPr lang="en-US" altLang="en-US" sz="2600" dirty="0" err="1"/>
              <a:t>Giảm</a:t>
            </a:r>
            <a:r>
              <a:rPr lang="en-US" altLang="en-US" sz="2600" dirty="0"/>
              <a:t> </a:t>
            </a:r>
            <a:r>
              <a:rPr lang="en-US" altLang="en-US" sz="2600" dirty="0" err="1"/>
              <a:t>độ</a:t>
            </a:r>
            <a:r>
              <a:rPr lang="en-US" altLang="en-US" sz="2600" dirty="0"/>
              <a:t> </a:t>
            </a:r>
            <a:r>
              <a:rPr lang="en-US" altLang="en-US" sz="2600" dirty="0" err="1"/>
              <a:t>bão</a:t>
            </a:r>
            <a:r>
              <a:rPr lang="en-US" altLang="en-US" sz="2600" dirty="0"/>
              <a:t> </a:t>
            </a:r>
            <a:r>
              <a:rPr lang="en-US" altLang="en-US" sz="2600" dirty="0" err="1"/>
              <a:t>hòa</a:t>
            </a:r>
            <a:r>
              <a:rPr lang="en-US" altLang="en-US" sz="2600" dirty="0"/>
              <a:t> oxy </a:t>
            </a:r>
            <a:r>
              <a:rPr lang="en-US" altLang="en-US" sz="2600" dirty="0" err="1"/>
              <a:t>máu</a:t>
            </a:r>
            <a:r>
              <a:rPr lang="en-US" altLang="en-US" sz="2600" dirty="0"/>
              <a:t> ĐM</a:t>
            </a:r>
          </a:p>
          <a:p>
            <a:pPr lvl="1" eaLnBrk="1" hangingPunct="1">
              <a:lnSpc>
                <a:spcPct val="110000"/>
              </a:lnSpc>
              <a:buFont typeface="Wingdings" panose="05000000000000000000" pitchFamily="2" charset="2"/>
              <a:buChar char="ü"/>
            </a:pPr>
            <a:r>
              <a:rPr lang="en-US" altLang="en-US" sz="2600" dirty="0" err="1"/>
              <a:t>Toan</a:t>
            </a:r>
            <a:r>
              <a:rPr lang="en-US" altLang="en-US" sz="2600" dirty="0"/>
              <a:t> </a:t>
            </a:r>
            <a:r>
              <a:rPr lang="en-US" altLang="en-US" sz="2600" dirty="0" err="1"/>
              <a:t>máu</a:t>
            </a:r>
            <a:endParaRPr lang="en-US" altLang="en-US" sz="2600" dirty="0"/>
          </a:p>
          <a:p>
            <a:pPr lvl="1" eaLnBrk="1" hangingPunct="1">
              <a:lnSpc>
                <a:spcPct val="110000"/>
              </a:lnSpc>
              <a:buFont typeface="Wingdings" panose="05000000000000000000" pitchFamily="2" charset="2"/>
              <a:buChar char="ü"/>
            </a:pPr>
            <a:r>
              <a:rPr lang="en-US" altLang="en-US" sz="2600" dirty="0" err="1"/>
              <a:t>Đa</a:t>
            </a:r>
            <a:r>
              <a:rPr lang="en-US" altLang="en-US" sz="2600" dirty="0"/>
              <a:t> </a:t>
            </a:r>
            <a:r>
              <a:rPr lang="en-US" altLang="en-US" sz="2600" dirty="0" err="1"/>
              <a:t>hồng</a:t>
            </a:r>
            <a:r>
              <a:rPr lang="en-US" altLang="en-US" sz="2600" dirty="0"/>
              <a:t> </a:t>
            </a:r>
            <a:r>
              <a:rPr lang="en-US" altLang="en-US" sz="2600" dirty="0" err="1"/>
              <a:t>cầu</a:t>
            </a:r>
            <a:r>
              <a:rPr lang="en-US" altLang="en-US" sz="2600" dirty="0"/>
              <a:t>, </a:t>
            </a:r>
            <a:r>
              <a:rPr lang="en-US" altLang="en-US" sz="2600" dirty="0" err="1"/>
              <a:t>tắc</a:t>
            </a:r>
            <a:r>
              <a:rPr lang="en-US" altLang="en-US" sz="2600" dirty="0"/>
              <a:t> </a:t>
            </a:r>
            <a:r>
              <a:rPr lang="en-US" altLang="en-US" sz="2600" dirty="0" err="1"/>
              <a:t>mạch</a:t>
            </a:r>
            <a:endParaRPr lang="en-US" altLang="en-US" sz="2600" dirty="0"/>
          </a:p>
          <a:p>
            <a:pPr lvl="1" eaLnBrk="1" hangingPunct="1">
              <a:lnSpc>
                <a:spcPct val="110000"/>
              </a:lnSpc>
              <a:buFont typeface="Wingdings" panose="05000000000000000000" pitchFamily="2" charset="2"/>
              <a:buChar char="ü"/>
            </a:pPr>
            <a:r>
              <a:rPr lang="en-US" altLang="en-US" sz="2600" dirty="0" err="1"/>
              <a:t>Rối</a:t>
            </a:r>
            <a:r>
              <a:rPr lang="en-US" altLang="en-US" sz="2600" dirty="0"/>
              <a:t> </a:t>
            </a:r>
            <a:r>
              <a:rPr lang="en-US" altLang="en-US" sz="2600" dirty="0" err="1"/>
              <a:t>lọan</a:t>
            </a:r>
            <a:r>
              <a:rPr lang="en-US" altLang="en-US" sz="2600" dirty="0"/>
              <a:t> </a:t>
            </a:r>
            <a:r>
              <a:rPr lang="en-US" altLang="en-US" sz="2600" dirty="0" err="1"/>
              <a:t>đông</a:t>
            </a:r>
            <a:r>
              <a:rPr lang="en-US" altLang="en-US" sz="2600" dirty="0"/>
              <a:t> </a:t>
            </a:r>
            <a:r>
              <a:rPr lang="en-US" altLang="en-US" sz="2600" dirty="0" err="1"/>
              <a:t>máu</a:t>
            </a:r>
            <a:r>
              <a:rPr lang="en-US" altLang="en-US" sz="2600" dirty="0"/>
              <a:t> (</a:t>
            </a:r>
            <a:r>
              <a:rPr lang="en-US" altLang="en-US" sz="2600" dirty="0" err="1"/>
              <a:t>giảm</a:t>
            </a:r>
            <a:r>
              <a:rPr lang="en-US" altLang="en-US" sz="2600" dirty="0"/>
              <a:t> </a:t>
            </a:r>
            <a:r>
              <a:rPr lang="en-US" altLang="en-US" sz="2600" dirty="0" err="1"/>
              <a:t>tiều</a:t>
            </a:r>
            <a:r>
              <a:rPr lang="en-US" altLang="en-US" sz="2600" dirty="0"/>
              <a:t> </a:t>
            </a:r>
            <a:r>
              <a:rPr lang="en-US" altLang="en-US" sz="2600" dirty="0" err="1"/>
              <a:t>cầu</a:t>
            </a:r>
            <a:r>
              <a:rPr lang="en-US" altLang="en-US" sz="2600" dirty="0"/>
              <a:t>, RL </a:t>
            </a:r>
            <a:r>
              <a:rPr lang="en-US" altLang="en-US" sz="2600" dirty="0" err="1"/>
              <a:t>chức</a:t>
            </a:r>
            <a:r>
              <a:rPr lang="en-US" altLang="en-US" sz="2600" dirty="0"/>
              <a:t> </a:t>
            </a:r>
            <a:r>
              <a:rPr lang="en-US" altLang="en-US" sz="2600" dirty="0" err="1"/>
              <a:t>năng</a:t>
            </a:r>
            <a:r>
              <a:rPr lang="en-US" altLang="en-US" sz="2600" dirty="0"/>
              <a:t> </a:t>
            </a:r>
            <a:r>
              <a:rPr lang="en-US" altLang="en-US" sz="2600" dirty="0" err="1"/>
              <a:t>tiểu</a:t>
            </a:r>
            <a:r>
              <a:rPr lang="en-US" altLang="en-US" sz="2600" dirty="0"/>
              <a:t> </a:t>
            </a:r>
            <a:r>
              <a:rPr lang="en-US" altLang="en-US" sz="2600" dirty="0" err="1"/>
              <a:t>cầu</a:t>
            </a:r>
            <a:r>
              <a:rPr lang="en-US" altLang="en-US" sz="2600" dirty="0"/>
              <a:t>, </a:t>
            </a:r>
            <a:r>
              <a:rPr lang="en-US" altLang="en-US" sz="2600" dirty="0" err="1"/>
              <a:t>giảm</a:t>
            </a:r>
            <a:r>
              <a:rPr lang="en-US" altLang="en-US" sz="2600" dirty="0"/>
              <a:t> fibrinogen </a:t>
            </a:r>
            <a:r>
              <a:rPr lang="en-US" altLang="en-US" sz="2600" dirty="0" err="1"/>
              <a:t>máu</a:t>
            </a:r>
            <a:r>
              <a:rPr lang="en-US" altLang="en-US" sz="2600" dirty="0"/>
              <a:t>)</a:t>
            </a:r>
          </a:p>
          <a:p>
            <a:pPr lvl="1" eaLnBrk="1" hangingPunct="1">
              <a:lnSpc>
                <a:spcPct val="110000"/>
              </a:lnSpc>
              <a:buFont typeface="Wingdings" panose="05000000000000000000" pitchFamily="2" charset="2"/>
              <a:buChar char="ü"/>
            </a:pPr>
            <a:r>
              <a:rPr lang="en-US" altLang="en-US" sz="2600" dirty="0" err="1"/>
              <a:t>Dãn</a:t>
            </a:r>
            <a:r>
              <a:rPr lang="en-US" altLang="en-US" sz="2600" dirty="0"/>
              <a:t> </a:t>
            </a:r>
            <a:r>
              <a:rPr lang="en-US" altLang="en-US" sz="2600" dirty="0" err="1"/>
              <a:t>mạch</a:t>
            </a:r>
            <a:r>
              <a:rPr lang="en-US" altLang="en-US" sz="2600" dirty="0"/>
              <a:t> </a:t>
            </a:r>
            <a:r>
              <a:rPr lang="en-US" altLang="en-US" sz="2600" dirty="0" err="1"/>
              <a:t>ngọai</a:t>
            </a:r>
            <a:r>
              <a:rPr lang="en-US" altLang="en-US" sz="2600" dirty="0"/>
              <a:t> </a:t>
            </a:r>
            <a:r>
              <a:rPr lang="en-US" altLang="en-US" sz="2600" dirty="0" err="1"/>
              <a:t>biên</a:t>
            </a:r>
            <a:r>
              <a:rPr lang="en-US" altLang="en-US" sz="2600" dirty="0"/>
              <a:t> </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981200" y="274638"/>
            <a:ext cx="8229600" cy="792162"/>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4. SINH LÝ BỆNH</a:t>
            </a:r>
          </a:p>
        </p:txBody>
      </p:sp>
      <p:sp>
        <p:nvSpPr>
          <p:cNvPr id="34818" name="Rectangle 3"/>
          <p:cNvSpPr>
            <a:spLocks noGrp="1" noChangeArrowheads="1"/>
          </p:cNvSpPr>
          <p:nvPr>
            <p:ph idx="1"/>
          </p:nvPr>
        </p:nvSpPr>
        <p:spPr>
          <a:xfrm>
            <a:off x="1335505" y="1295400"/>
            <a:ext cx="8875295" cy="5105400"/>
          </a:xfrm>
        </p:spPr>
        <p:txBody>
          <a:bodyPr/>
          <a:lstStyle/>
          <a:p>
            <a:pPr eaLnBrk="1" hangingPunct="1">
              <a:lnSpc>
                <a:spcPct val="120000"/>
              </a:lnSpc>
              <a:spcBef>
                <a:spcPct val="30000"/>
              </a:spcBef>
            </a:pPr>
            <a:r>
              <a:rPr lang="en-US" altLang="en-US" dirty="0" err="1"/>
              <a:t>Tăng</a:t>
            </a:r>
            <a:r>
              <a:rPr lang="en-US" altLang="en-US" dirty="0"/>
              <a:t> </a:t>
            </a:r>
            <a:r>
              <a:rPr lang="en-US" altLang="en-US" dirty="0" err="1"/>
              <a:t>gánh</a:t>
            </a:r>
            <a:r>
              <a:rPr lang="en-US" altLang="en-US" dirty="0"/>
              <a:t> </a:t>
            </a:r>
            <a:r>
              <a:rPr lang="en-US" altLang="en-US" dirty="0" err="1"/>
              <a:t>tâm</a:t>
            </a:r>
            <a:r>
              <a:rPr lang="en-US" altLang="en-US" dirty="0"/>
              <a:t> </a:t>
            </a:r>
            <a:r>
              <a:rPr lang="en-US" altLang="en-US" dirty="0" err="1"/>
              <a:t>thu</a:t>
            </a:r>
            <a:r>
              <a:rPr lang="en-US" altLang="en-US" dirty="0"/>
              <a:t> (</a:t>
            </a:r>
            <a:r>
              <a:rPr lang="en-US" altLang="en-US" dirty="0" err="1"/>
              <a:t>áp</a:t>
            </a:r>
            <a:r>
              <a:rPr lang="en-US" altLang="en-US" dirty="0"/>
              <a:t> </a:t>
            </a:r>
            <a:r>
              <a:rPr lang="en-US" altLang="en-US" dirty="0" err="1"/>
              <a:t>suất</a:t>
            </a:r>
            <a:r>
              <a:rPr lang="en-US" altLang="en-US" dirty="0"/>
              <a:t>) </a:t>
            </a:r>
            <a:r>
              <a:rPr lang="en-US" altLang="en-US" dirty="0" err="1"/>
              <a:t>thất</a:t>
            </a:r>
            <a:r>
              <a:rPr lang="en-US" altLang="en-US" dirty="0"/>
              <a:t> </a:t>
            </a:r>
            <a:r>
              <a:rPr lang="en-US" altLang="en-US" dirty="0" err="1"/>
              <a:t>phải</a:t>
            </a:r>
            <a:endParaRPr lang="en-US" altLang="en-US" dirty="0"/>
          </a:p>
          <a:p>
            <a:pPr lvl="1" eaLnBrk="1" hangingPunct="1">
              <a:lnSpc>
                <a:spcPct val="100000"/>
              </a:lnSpc>
              <a:spcBef>
                <a:spcPts val="600"/>
              </a:spcBef>
              <a:buFont typeface="Wingdings" panose="05000000000000000000" pitchFamily="2" charset="2"/>
              <a:buChar char="ü"/>
            </a:pPr>
            <a:r>
              <a:rPr lang="en-US" altLang="en-US" sz="2800" dirty="0" err="1"/>
              <a:t>Phì</a:t>
            </a:r>
            <a:r>
              <a:rPr lang="en-US" altLang="en-US" sz="2800" dirty="0"/>
              <a:t> </a:t>
            </a:r>
            <a:r>
              <a:rPr lang="en-US" altLang="en-US" sz="2800" dirty="0" err="1"/>
              <a:t>đại</a:t>
            </a:r>
            <a:r>
              <a:rPr lang="en-US" altLang="en-US" sz="2800" dirty="0"/>
              <a:t> </a:t>
            </a:r>
            <a:r>
              <a:rPr lang="en-US" altLang="en-US" sz="2800" dirty="0" err="1"/>
              <a:t>cơ</a:t>
            </a:r>
            <a:r>
              <a:rPr lang="en-US" altLang="en-US" sz="2800" dirty="0"/>
              <a:t> </a:t>
            </a:r>
            <a:r>
              <a:rPr lang="en-US" altLang="en-US" sz="2800" dirty="0" err="1"/>
              <a:t>thất</a:t>
            </a:r>
            <a:r>
              <a:rPr lang="en-US" altLang="en-US" sz="2800" dirty="0"/>
              <a:t> </a:t>
            </a:r>
            <a:r>
              <a:rPr lang="en-US" altLang="en-US" sz="2800" dirty="0" err="1"/>
              <a:t>phải</a:t>
            </a:r>
            <a:endParaRPr lang="en-US" altLang="en-US" sz="2800" dirty="0"/>
          </a:p>
          <a:p>
            <a:pPr lvl="1" eaLnBrk="1" hangingPunct="1">
              <a:lnSpc>
                <a:spcPct val="100000"/>
              </a:lnSpc>
              <a:spcBef>
                <a:spcPts val="600"/>
              </a:spcBef>
              <a:buFont typeface="Wingdings" panose="05000000000000000000" pitchFamily="2" charset="2"/>
              <a:buChar char="ü"/>
            </a:pPr>
            <a:r>
              <a:rPr lang="en-US" altLang="en-US" sz="2800" dirty="0" err="1"/>
              <a:t>Giảm</a:t>
            </a:r>
            <a:r>
              <a:rPr lang="en-US" altLang="en-US" sz="2800" dirty="0"/>
              <a:t> </a:t>
            </a:r>
            <a:r>
              <a:rPr lang="en-US" altLang="en-US" sz="2800" dirty="0" err="1"/>
              <a:t>độ</a:t>
            </a:r>
            <a:r>
              <a:rPr lang="en-US" altLang="en-US" sz="2800" dirty="0"/>
              <a:t> </a:t>
            </a:r>
            <a:r>
              <a:rPr lang="en-US" altLang="en-US" sz="2800" dirty="0" err="1"/>
              <a:t>dãn</a:t>
            </a:r>
            <a:r>
              <a:rPr lang="en-US" altLang="en-US" sz="2800" dirty="0"/>
              <a:t> </a:t>
            </a:r>
            <a:r>
              <a:rPr lang="en-US" altLang="en-US" sz="2800" dirty="0" err="1"/>
              <a:t>nở</a:t>
            </a:r>
            <a:r>
              <a:rPr lang="en-US" altLang="en-US" sz="2800" dirty="0"/>
              <a:t> </a:t>
            </a:r>
            <a:r>
              <a:rPr lang="en-US" altLang="en-US" sz="2800" dirty="0" err="1"/>
              <a:t>thất</a:t>
            </a:r>
            <a:r>
              <a:rPr lang="en-US" altLang="en-US" sz="2800" dirty="0"/>
              <a:t> </a:t>
            </a:r>
            <a:r>
              <a:rPr lang="en-US" altLang="en-US" sz="2800" dirty="0" err="1"/>
              <a:t>phải</a:t>
            </a:r>
            <a:endParaRPr lang="en-US" altLang="en-US" sz="2800" dirty="0"/>
          </a:p>
          <a:p>
            <a:pPr lvl="1" eaLnBrk="1" hangingPunct="1">
              <a:lnSpc>
                <a:spcPct val="100000"/>
              </a:lnSpc>
              <a:spcBef>
                <a:spcPts val="600"/>
              </a:spcBef>
              <a:buFont typeface="Wingdings" panose="05000000000000000000" pitchFamily="2" charset="2"/>
              <a:buChar char="ü"/>
            </a:pPr>
            <a:r>
              <a:rPr lang="en-US" altLang="en-US" sz="2800" dirty="0" err="1"/>
              <a:t>Giảm</a:t>
            </a:r>
            <a:r>
              <a:rPr lang="en-US" altLang="en-US" sz="2800" dirty="0"/>
              <a:t> </a:t>
            </a:r>
            <a:r>
              <a:rPr lang="en-US" altLang="en-US" sz="2800" dirty="0" err="1"/>
              <a:t>thể</a:t>
            </a:r>
            <a:r>
              <a:rPr lang="en-US" altLang="en-US" sz="2800" dirty="0"/>
              <a:t> </a:t>
            </a:r>
            <a:r>
              <a:rPr lang="en-US" altLang="en-US" sz="2800" dirty="0" err="1"/>
              <a:t>tích</a:t>
            </a:r>
            <a:r>
              <a:rPr lang="en-US" altLang="en-US" sz="2800" dirty="0"/>
              <a:t> </a:t>
            </a:r>
            <a:r>
              <a:rPr lang="en-US" altLang="en-US" sz="2800" dirty="0" err="1"/>
              <a:t>thất</a:t>
            </a:r>
            <a:r>
              <a:rPr lang="en-US" altLang="en-US" sz="2800" dirty="0"/>
              <a:t> </a:t>
            </a:r>
            <a:r>
              <a:rPr lang="en-US" altLang="en-US" sz="2800" dirty="0" err="1"/>
              <a:t>phải</a:t>
            </a:r>
            <a:r>
              <a:rPr lang="en-US" altLang="en-US" sz="2800" dirty="0"/>
              <a:t> </a:t>
            </a:r>
            <a:r>
              <a:rPr lang="en-US" altLang="en-US" sz="2800" dirty="0" err="1"/>
              <a:t>thì</a:t>
            </a:r>
            <a:r>
              <a:rPr lang="en-US" altLang="en-US" sz="2800" dirty="0"/>
              <a:t> </a:t>
            </a:r>
            <a:r>
              <a:rPr lang="en-US" altLang="en-US" sz="2800" dirty="0" err="1"/>
              <a:t>tâm</a:t>
            </a:r>
            <a:r>
              <a:rPr lang="en-US" altLang="en-US" sz="2800" dirty="0"/>
              <a:t> </a:t>
            </a:r>
            <a:r>
              <a:rPr lang="en-US" altLang="en-US" sz="2800" dirty="0" err="1"/>
              <a:t>trương</a:t>
            </a:r>
            <a:endParaRPr lang="en-US" altLang="en-US" sz="2800" dirty="0"/>
          </a:p>
          <a:p>
            <a:pPr lvl="1" eaLnBrk="1" hangingPunct="1">
              <a:lnSpc>
                <a:spcPct val="100000"/>
              </a:lnSpc>
              <a:spcBef>
                <a:spcPts val="600"/>
              </a:spcBef>
              <a:buFont typeface="Wingdings" panose="05000000000000000000" pitchFamily="2" charset="2"/>
              <a:buChar char="ü"/>
            </a:pPr>
            <a:r>
              <a:rPr lang="en-US" altLang="en-US" sz="2800" dirty="0" err="1"/>
              <a:t>Giảm</a:t>
            </a:r>
            <a:r>
              <a:rPr lang="en-US" altLang="en-US" sz="2800" dirty="0"/>
              <a:t> </a:t>
            </a:r>
            <a:r>
              <a:rPr lang="en-US" altLang="en-US" sz="2800" dirty="0" err="1"/>
              <a:t>sức</a:t>
            </a:r>
            <a:r>
              <a:rPr lang="en-US" altLang="en-US" sz="2800" dirty="0"/>
              <a:t> co </a:t>
            </a:r>
            <a:r>
              <a:rPr lang="en-US" altLang="en-US" sz="2800" dirty="0" err="1"/>
              <a:t>bóp</a:t>
            </a:r>
            <a:r>
              <a:rPr lang="en-US" altLang="en-US" sz="2800" dirty="0"/>
              <a:t> </a:t>
            </a:r>
            <a:r>
              <a:rPr lang="en-US" altLang="en-US" sz="2800" dirty="0" err="1"/>
              <a:t>cơ</a:t>
            </a:r>
            <a:r>
              <a:rPr lang="en-US" altLang="en-US" sz="2800" dirty="0"/>
              <a:t> </a:t>
            </a:r>
            <a:r>
              <a:rPr lang="en-US" altLang="en-US" sz="2800" dirty="0" err="1"/>
              <a:t>thất</a:t>
            </a:r>
            <a:r>
              <a:rPr lang="en-US" altLang="en-US" sz="2800" dirty="0"/>
              <a:t> </a:t>
            </a:r>
            <a:r>
              <a:rPr lang="en-US" altLang="en-US" sz="2800" dirty="0" err="1"/>
              <a:t>phải</a:t>
            </a:r>
            <a:endParaRPr lang="en-US" altLang="en-US" sz="2800" dirty="0"/>
          </a:p>
          <a:p>
            <a:pPr eaLnBrk="1" hangingPunct="1">
              <a:lnSpc>
                <a:spcPct val="120000"/>
              </a:lnSpc>
              <a:spcBef>
                <a:spcPct val="30000"/>
              </a:spcBef>
            </a:pPr>
            <a:r>
              <a:rPr lang="en-US" altLang="en-US" dirty="0" err="1"/>
              <a:t>Thất</a:t>
            </a:r>
            <a:r>
              <a:rPr lang="en-US" altLang="en-US" dirty="0"/>
              <a:t> </a:t>
            </a:r>
            <a:r>
              <a:rPr lang="en-US" altLang="en-US" dirty="0" err="1"/>
              <a:t>trái</a:t>
            </a:r>
            <a:r>
              <a:rPr lang="en-US" altLang="en-US" dirty="0"/>
              <a:t> </a:t>
            </a:r>
          </a:p>
          <a:p>
            <a:pPr lvl="1" eaLnBrk="1" hangingPunct="1">
              <a:lnSpc>
                <a:spcPct val="100000"/>
              </a:lnSpc>
              <a:spcBef>
                <a:spcPts val="600"/>
              </a:spcBef>
              <a:buFont typeface="Wingdings" panose="05000000000000000000" pitchFamily="2" charset="2"/>
              <a:buChar char="ü"/>
            </a:pPr>
            <a:r>
              <a:rPr lang="en-US" altLang="en-US" sz="2800" dirty="0" err="1"/>
              <a:t>Giảm</a:t>
            </a:r>
            <a:r>
              <a:rPr lang="en-US" altLang="en-US" sz="2800" dirty="0"/>
              <a:t> </a:t>
            </a:r>
            <a:r>
              <a:rPr lang="en-US" altLang="en-US" sz="2800" dirty="0" err="1"/>
              <a:t>thể</a:t>
            </a:r>
            <a:r>
              <a:rPr lang="en-US" altLang="en-US" sz="2800" dirty="0"/>
              <a:t> </a:t>
            </a:r>
            <a:r>
              <a:rPr lang="en-US" altLang="en-US" sz="2800" dirty="0" err="1"/>
              <a:t>tích</a:t>
            </a:r>
            <a:r>
              <a:rPr lang="en-US" altLang="en-US" sz="2800" dirty="0"/>
              <a:t> </a:t>
            </a:r>
            <a:r>
              <a:rPr lang="en-US" altLang="en-US" sz="2800" dirty="0" err="1"/>
              <a:t>đổ</a:t>
            </a:r>
            <a:r>
              <a:rPr lang="en-US" altLang="en-US" sz="2800" dirty="0"/>
              <a:t> </a:t>
            </a:r>
            <a:r>
              <a:rPr lang="en-US" altLang="en-US" sz="2800" dirty="0" err="1"/>
              <a:t>đầy</a:t>
            </a:r>
            <a:r>
              <a:rPr lang="en-US" altLang="en-US" sz="2800" dirty="0"/>
              <a:t> </a:t>
            </a:r>
            <a:r>
              <a:rPr lang="en-US" altLang="en-US" sz="2800" dirty="0" err="1"/>
              <a:t>tâm</a:t>
            </a:r>
            <a:r>
              <a:rPr lang="en-US" altLang="en-US" sz="2800" dirty="0"/>
              <a:t> </a:t>
            </a:r>
            <a:r>
              <a:rPr lang="en-US" altLang="en-US" sz="2800" dirty="0" err="1"/>
              <a:t>trương</a:t>
            </a:r>
            <a:endParaRPr lang="en-US" altLang="en-US" sz="2800" dirty="0"/>
          </a:p>
          <a:p>
            <a:pPr lvl="1" eaLnBrk="1" hangingPunct="1">
              <a:lnSpc>
                <a:spcPct val="100000"/>
              </a:lnSpc>
              <a:spcBef>
                <a:spcPts val="600"/>
              </a:spcBef>
              <a:buFont typeface="Wingdings" panose="05000000000000000000" pitchFamily="2" charset="2"/>
              <a:buChar char="ü"/>
            </a:pPr>
            <a:r>
              <a:rPr lang="en-US" altLang="en-US" sz="2800" dirty="0" err="1"/>
              <a:t>Giảm</a:t>
            </a:r>
            <a:r>
              <a:rPr lang="en-US" altLang="en-US" sz="2800" dirty="0"/>
              <a:t> </a:t>
            </a:r>
            <a:r>
              <a:rPr lang="en-US" altLang="en-US" sz="2800" dirty="0" err="1"/>
              <a:t>sức</a:t>
            </a:r>
            <a:r>
              <a:rPr lang="en-US" altLang="en-US" sz="2800" dirty="0"/>
              <a:t> co </a:t>
            </a:r>
            <a:r>
              <a:rPr lang="en-US" altLang="en-US" sz="2800" dirty="0" err="1"/>
              <a:t>bóp</a:t>
            </a:r>
            <a:r>
              <a:rPr lang="en-US" altLang="en-US" sz="2800" dirty="0"/>
              <a:t> </a:t>
            </a:r>
            <a:r>
              <a:rPr lang="en-US" altLang="en-US" sz="2800" dirty="0" err="1"/>
              <a:t>cơ</a:t>
            </a:r>
            <a:r>
              <a:rPr lang="en-US" altLang="en-US" sz="2800" dirty="0"/>
              <a:t> </a:t>
            </a:r>
            <a:r>
              <a:rPr lang="en-US" altLang="en-US" sz="2800" dirty="0" err="1"/>
              <a:t>thất</a:t>
            </a:r>
            <a:r>
              <a:rPr lang="en-US" altLang="en-US" sz="2800" dirty="0"/>
              <a:t> </a:t>
            </a:r>
            <a:r>
              <a:rPr lang="en-US" altLang="en-US" sz="2800" dirty="0" err="1"/>
              <a:t>trái</a:t>
            </a:r>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838200" y="365126"/>
            <a:ext cx="10515600" cy="922254"/>
          </a:xfrm>
        </p:spPr>
        <p:txBody>
          <a:bodyPr/>
          <a:lstStyle/>
          <a:p>
            <a:pPr algn="ctr" eaLnBrk="1" hangingPunct="1">
              <a:defRPr/>
            </a:pPr>
            <a:r>
              <a:rPr lang="en-US" b="1" dirty="0">
                <a:solidFill>
                  <a:srgbClr val="C00000"/>
                </a:solidFill>
                <a:effectLst>
                  <a:outerShdw blurRad="38100" dist="38100" dir="2700000" algn="tl">
                    <a:srgbClr val="000000"/>
                  </a:outerShdw>
                </a:effectLst>
                <a:latin typeface="+mn-lt"/>
              </a:rPr>
              <a:t>NỘI DUNG</a:t>
            </a:r>
          </a:p>
        </p:txBody>
      </p:sp>
      <p:sp>
        <p:nvSpPr>
          <p:cNvPr id="16386" name="Rectangle 3"/>
          <p:cNvSpPr>
            <a:spLocks noGrp="1" noChangeArrowheads="1"/>
          </p:cNvSpPr>
          <p:nvPr>
            <p:ph idx="1"/>
          </p:nvPr>
        </p:nvSpPr>
        <p:spPr>
          <a:xfrm>
            <a:off x="3966411" y="1528011"/>
            <a:ext cx="4953000" cy="4724400"/>
          </a:xfrm>
        </p:spPr>
        <p:txBody>
          <a:bodyPr/>
          <a:lstStyle/>
          <a:p>
            <a:pPr marL="609600" indent="-609600">
              <a:lnSpc>
                <a:spcPct val="110000"/>
              </a:lnSpc>
              <a:buFontTx/>
              <a:buAutoNum type="arabicPeriod"/>
            </a:pPr>
            <a:r>
              <a:rPr lang="en-US" altLang="en-US" b="1" dirty="0" err="1"/>
              <a:t>Tần</a:t>
            </a:r>
            <a:r>
              <a:rPr lang="en-US" altLang="en-US" b="1" dirty="0"/>
              <a:t> </a:t>
            </a:r>
            <a:r>
              <a:rPr lang="en-US" altLang="en-US" b="1" dirty="0" err="1"/>
              <a:t>suất</a:t>
            </a:r>
            <a:endParaRPr lang="en-US" altLang="en-US" b="1" dirty="0"/>
          </a:p>
          <a:p>
            <a:pPr marL="609600" indent="-609600">
              <a:lnSpc>
                <a:spcPct val="110000"/>
              </a:lnSpc>
              <a:buFontTx/>
              <a:buAutoNum type="arabicPeriod"/>
            </a:pPr>
            <a:r>
              <a:rPr lang="en-US" altLang="en-US" b="1" dirty="0" err="1"/>
              <a:t>Nguyên</a:t>
            </a:r>
            <a:r>
              <a:rPr lang="en-US" altLang="en-US" b="1" dirty="0"/>
              <a:t> </a:t>
            </a:r>
            <a:r>
              <a:rPr lang="en-US" altLang="en-US" b="1" dirty="0" err="1"/>
              <a:t>nhân</a:t>
            </a:r>
            <a:endParaRPr lang="en-US" altLang="en-US" b="1" dirty="0"/>
          </a:p>
          <a:p>
            <a:pPr marL="609600" indent="-609600">
              <a:lnSpc>
                <a:spcPct val="110000"/>
              </a:lnSpc>
              <a:buFontTx/>
              <a:buAutoNum type="arabicPeriod"/>
            </a:pPr>
            <a:r>
              <a:rPr lang="en-US" altLang="en-US" b="1" dirty="0" err="1"/>
              <a:t>Bệnh</a:t>
            </a:r>
            <a:r>
              <a:rPr lang="en-US" altLang="en-US" b="1" dirty="0"/>
              <a:t> </a:t>
            </a:r>
            <a:r>
              <a:rPr lang="en-US" altLang="en-US" b="1" dirty="0" err="1"/>
              <a:t>học</a:t>
            </a:r>
            <a:endParaRPr lang="en-US" altLang="en-US" b="1" dirty="0"/>
          </a:p>
          <a:p>
            <a:pPr marL="609600" indent="-609600">
              <a:lnSpc>
                <a:spcPct val="110000"/>
              </a:lnSpc>
              <a:buFontTx/>
              <a:buAutoNum type="arabicPeriod"/>
            </a:pPr>
            <a:r>
              <a:rPr lang="en-US" altLang="en-US" b="1" dirty="0" err="1"/>
              <a:t>Sinh</a:t>
            </a:r>
            <a:r>
              <a:rPr lang="en-US" altLang="en-US" b="1" dirty="0"/>
              <a:t> </a:t>
            </a:r>
            <a:r>
              <a:rPr lang="en-US" altLang="en-US" b="1" dirty="0" err="1"/>
              <a:t>lý</a:t>
            </a:r>
            <a:r>
              <a:rPr lang="en-US" altLang="en-US" b="1" dirty="0"/>
              <a:t> </a:t>
            </a:r>
            <a:r>
              <a:rPr lang="en-US" altLang="en-US" b="1" dirty="0" err="1"/>
              <a:t>bệnh</a:t>
            </a:r>
            <a:endParaRPr lang="en-US" altLang="en-US" b="1" dirty="0"/>
          </a:p>
          <a:p>
            <a:pPr marL="609600" indent="-609600">
              <a:lnSpc>
                <a:spcPct val="110000"/>
              </a:lnSpc>
              <a:buFontTx/>
              <a:buAutoNum type="arabicPeriod"/>
            </a:pPr>
            <a:r>
              <a:rPr lang="en-US" altLang="en-US" b="1" dirty="0" err="1"/>
              <a:t>Triệu</a:t>
            </a:r>
            <a:r>
              <a:rPr lang="en-US" altLang="en-US" b="1" dirty="0"/>
              <a:t> </a:t>
            </a:r>
            <a:r>
              <a:rPr lang="en-US" altLang="en-US" b="1" dirty="0" err="1"/>
              <a:t>chứng</a:t>
            </a:r>
            <a:r>
              <a:rPr lang="en-US" altLang="en-US" b="1" dirty="0"/>
              <a:t> </a:t>
            </a:r>
            <a:r>
              <a:rPr lang="en-US" altLang="en-US" b="1" dirty="0" err="1"/>
              <a:t>lâm</a:t>
            </a:r>
            <a:r>
              <a:rPr lang="en-US" altLang="en-US" b="1" dirty="0"/>
              <a:t> </a:t>
            </a:r>
            <a:r>
              <a:rPr lang="en-US" altLang="en-US" b="1" dirty="0" err="1"/>
              <a:t>sàng</a:t>
            </a:r>
            <a:endParaRPr lang="en-US" altLang="en-US" b="1" dirty="0"/>
          </a:p>
          <a:p>
            <a:pPr marL="609600" indent="-609600">
              <a:lnSpc>
                <a:spcPct val="110000"/>
              </a:lnSpc>
              <a:buFontTx/>
              <a:buAutoNum type="arabicPeriod"/>
            </a:pPr>
            <a:r>
              <a:rPr lang="en-US" altLang="en-US" b="1" dirty="0" err="1"/>
              <a:t>Cận</a:t>
            </a:r>
            <a:r>
              <a:rPr lang="en-US" altLang="en-US" b="1" dirty="0"/>
              <a:t> </a:t>
            </a:r>
            <a:r>
              <a:rPr lang="en-US" altLang="en-US" b="1" dirty="0" err="1"/>
              <a:t>lâm</a:t>
            </a:r>
            <a:r>
              <a:rPr lang="en-US" altLang="en-US" b="1" dirty="0"/>
              <a:t> </a:t>
            </a:r>
            <a:r>
              <a:rPr lang="en-US" altLang="en-US" b="1" dirty="0" err="1"/>
              <a:t>sàng</a:t>
            </a:r>
            <a:endParaRPr lang="en-US" altLang="en-US" b="1" dirty="0"/>
          </a:p>
          <a:p>
            <a:pPr marL="609600" indent="-609600">
              <a:lnSpc>
                <a:spcPct val="110000"/>
              </a:lnSpc>
              <a:buFontTx/>
              <a:buAutoNum type="arabicPeriod"/>
            </a:pPr>
            <a:r>
              <a:rPr lang="en-US" altLang="en-US" b="1" dirty="0" err="1"/>
              <a:t>Diễn</a:t>
            </a:r>
            <a:r>
              <a:rPr lang="en-US" altLang="en-US" b="1" dirty="0"/>
              <a:t> </a:t>
            </a:r>
            <a:r>
              <a:rPr lang="en-US" altLang="en-US" b="1" dirty="0" err="1"/>
              <a:t>tiến</a:t>
            </a:r>
            <a:r>
              <a:rPr lang="en-US" altLang="en-US" b="1" dirty="0"/>
              <a:t> – </a:t>
            </a:r>
            <a:r>
              <a:rPr lang="en-US" altLang="en-US" b="1" dirty="0" err="1"/>
              <a:t>Biến</a:t>
            </a:r>
            <a:r>
              <a:rPr lang="en-US" altLang="en-US" b="1" dirty="0"/>
              <a:t> </a:t>
            </a:r>
            <a:r>
              <a:rPr lang="en-US" altLang="en-US" b="1" dirty="0" err="1"/>
              <a:t>chứng</a:t>
            </a:r>
            <a:endParaRPr lang="en-US" altLang="en-US" b="1" dirty="0"/>
          </a:p>
          <a:p>
            <a:pPr marL="609600" indent="-609600">
              <a:lnSpc>
                <a:spcPct val="110000"/>
              </a:lnSpc>
              <a:buFontTx/>
              <a:buAutoNum type="arabicPeriod"/>
            </a:pPr>
            <a:r>
              <a:rPr lang="en-US" altLang="en-US" b="1" dirty="0" err="1"/>
              <a:t>Điều</a:t>
            </a:r>
            <a:r>
              <a:rPr lang="en-US" altLang="en-US" b="1" dirty="0"/>
              <a:t> </a:t>
            </a:r>
            <a:r>
              <a:rPr lang="en-US" altLang="en-US" b="1" dirty="0" err="1"/>
              <a:t>trị</a:t>
            </a:r>
            <a:endParaRPr lang="en-US" altLang="en-US" b="1"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981200" y="274638"/>
            <a:ext cx="8229600" cy="784141"/>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5. TRIỆU CHỨNG LÂM SÀNG</a:t>
            </a:r>
          </a:p>
        </p:txBody>
      </p:sp>
      <p:sp>
        <p:nvSpPr>
          <p:cNvPr id="35842" name="Rectangle 3"/>
          <p:cNvSpPr>
            <a:spLocks noGrp="1" noChangeArrowheads="1"/>
          </p:cNvSpPr>
          <p:nvPr>
            <p:ph idx="1"/>
          </p:nvPr>
        </p:nvSpPr>
        <p:spPr>
          <a:xfrm>
            <a:off x="741947" y="1187116"/>
            <a:ext cx="10708106" cy="5562600"/>
          </a:xfrm>
        </p:spPr>
        <p:txBody>
          <a:bodyPr>
            <a:normAutofit/>
          </a:bodyPr>
          <a:lstStyle/>
          <a:p>
            <a:pPr eaLnBrk="1" hangingPunct="1">
              <a:lnSpc>
                <a:spcPct val="110000"/>
              </a:lnSpc>
            </a:pPr>
            <a:r>
              <a:rPr lang="en-US" altLang="en-US" sz="2600" dirty="0"/>
              <a:t>Nam = </a:t>
            </a:r>
            <a:r>
              <a:rPr lang="en-US" altLang="en-US" sz="2600" dirty="0" err="1"/>
              <a:t>nữ</a:t>
            </a:r>
            <a:endParaRPr lang="en-US" altLang="en-US" sz="2600" dirty="0"/>
          </a:p>
          <a:p>
            <a:pPr eaLnBrk="1" hangingPunct="1">
              <a:lnSpc>
                <a:spcPct val="100000"/>
              </a:lnSpc>
              <a:spcBef>
                <a:spcPts val="600"/>
              </a:spcBef>
            </a:pPr>
            <a:r>
              <a:rPr lang="en-US" altLang="en-US" sz="2600" dirty="0" err="1"/>
              <a:t>Cân</a:t>
            </a:r>
            <a:r>
              <a:rPr lang="en-US" altLang="en-US" sz="2600" dirty="0"/>
              <a:t> </a:t>
            </a:r>
            <a:r>
              <a:rPr lang="en-US" altLang="en-US" sz="2600" dirty="0" err="1"/>
              <a:t>nặng</a:t>
            </a:r>
            <a:r>
              <a:rPr lang="en-US" altLang="en-US" sz="2600" dirty="0"/>
              <a:t> </a:t>
            </a:r>
            <a:r>
              <a:rPr lang="en-US" altLang="en-US" sz="2600" dirty="0" err="1"/>
              <a:t>lúc</a:t>
            </a:r>
            <a:r>
              <a:rPr lang="en-US" altLang="en-US" sz="2600" dirty="0"/>
              <a:t> </a:t>
            </a:r>
            <a:r>
              <a:rPr lang="en-US" altLang="en-US" sz="2600" dirty="0" err="1"/>
              <a:t>sanh</a:t>
            </a:r>
            <a:r>
              <a:rPr lang="en-US" altLang="en-US" sz="2600" dirty="0"/>
              <a:t> </a:t>
            </a:r>
            <a:r>
              <a:rPr lang="en-US" altLang="en-US" sz="2600" dirty="0" err="1"/>
              <a:t>thấp</a:t>
            </a:r>
            <a:endParaRPr lang="en-US" altLang="en-US" sz="2600" dirty="0"/>
          </a:p>
          <a:p>
            <a:pPr eaLnBrk="1" hangingPunct="1">
              <a:lnSpc>
                <a:spcPct val="100000"/>
              </a:lnSpc>
              <a:spcBef>
                <a:spcPts val="600"/>
              </a:spcBef>
            </a:pPr>
            <a:r>
              <a:rPr lang="en-US" altLang="en-US" sz="2600" dirty="0" err="1"/>
              <a:t>Chậm</a:t>
            </a:r>
            <a:r>
              <a:rPr lang="en-US" altLang="en-US" sz="2600" dirty="0"/>
              <a:t> </a:t>
            </a:r>
            <a:r>
              <a:rPr lang="en-US" altLang="en-US" sz="2600" dirty="0" err="1"/>
              <a:t>tăng</a:t>
            </a:r>
            <a:r>
              <a:rPr lang="en-US" altLang="en-US" sz="2600" dirty="0"/>
              <a:t> </a:t>
            </a:r>
            <a:r>
              <a:rPr lang="en-US" altLang="en-US" sz="2600" dirty="0" err="1"/>
              <a:t>trưởng</a:t>
            </a:r>
            <a:endParaRPr lang="en-US" altLang="en-US" sz="2600" dirty="0"/>
          </a:p>
          <a:p>
            <a:pPr eaLnBrk="1" hangingPunct="1">
              <a:lnSpc>
                <a:spcPct val="100000"/>
              </a:lnSpc>
              <a:spcBef>
                <a:spcPts val="600"/>
              </a:spcBef>
            </a:pPr>
            <a:r>
              <a:rPr lang="en-US" altLang="en-US" sz="2600" b="1" dirty="0" err="1">
                <a:solidFill>
                  <a:srgbClr val="0432FF"/>
                </a:solidFill>
              </a:rPr>
              <a:t>Triệu</a:t>
            </a:r>
            <a:r>
              <a:rPr lang="en-US" altLang="en-US" sz="2600" b="1" dirty="0">
                <a:solidFill>
                  <a:srgbClr val="0432FF"/>
                </a:solidFill>
              </a:rPr>
              <a:t> </a:t>
            </a:r>
            <a:r>
              <a:rPr lang="en-US" altLang="en-US" sz="2600" b="1" dirty="0" err="1">
                <a:solidFill>
                  <a:srgbClr val="0432FF"/>
                </a:solidFill>
              </a:rPr>
              <a:t>chứng</a:t>
            </a:r>
            <a:r>
              <a:rPr lang="en-US" altLang="en-US" sz="2600" b="1" dirty="0">
                <a:solidFill>
                  <a:srgbClr val="0432FF"/>
                </a:solidFill>
              </a:rPr>
              <a:t> </a:t>
            </a:r>
            <a:r>
              <a:rPr lang="en-US" altLang="en-US" sz="2600" b="1" dirty="0" err="1">
                <a:solidFill>
                  <a:srgbClr val="0432FF"/>
                </a:solidFill>
              </a:rPr>
              <a:t>cơ</a:t>
            </a:r>
            <a:r>
              <a:rPr lang="en-US" altLang="en-US" sz="2600" b="1" dirty="0">
                <a:solidFill>
                  <a:srgbClr val="0432FF"/>
                </a:solidFill>
              </a:rPr>
              <a:t> </a:t>
            </a:r>
            <a:r>
              <a:rPr lang="en-US" altLang="en-US" sz="2600" b="1" dirty="0" err="1">
                <a:solidFill>
                  <a:srgbClr val="0432FF"/>
                </a:solidFill>
              </a:rPr>
              <a:t>năng</a:t>
            </a:r>
            <a:endParaRPr lang="en-US" altLang="en-US" sz="2600" b="1" dirty="0">
              <a:solidFill>
                <a:srgbClr val="0432FF"/>
              </a:solidFill>
            </a:endParaRPr>
          </a:p>
          <a:p>
            <a:pPr lvl="1" eaLnBrk="1" hangingPunct="1">
              <a:lnSpc>
                <a:spcPct val="110000"/>
              </a:lnSpc>
              <a:buFont typeface="Wingdings" panose="05000000000000000000" pitchFamily="2" charset="2"/>
              <a:buChar char="ü"/>
            </a:pPr>
            <a:r>
              <a:rPr lang="en-US" altLang="en-US" sz="2600" dirty="0"/>
              <a:t> </a:t>
            </a:r>
            <a:r>
              <a:rPr lang="en-US" altLang="en-US" sz="2600" dirty="0" err="1"/>
              <a:t>Hầu</a:t>
            </a:r>
            <a:r>
              <a:rPr lang="en-US" altLang="en-US" sz="2600" dirty="0"/>
              <a:t> </a:t>
            </a:r>
            <a:r>
              <a:rPr lang="en-US" altLang="en-US" sz="2600" dirty="0" err="1"/>
              <a:t>hết</a:t>
            </a:r>
            <a:r>
              <a:rPr lang="en-US" altLang="en-US" sz="2600" dirty="0"/>
              <a:t> </a:t>
            </a:r>
            <a:r>
              <a:rPr lang="en-US" altLang="en-US" sz="2600" dirty="0" err="1"/>
              <a:t>bệnh</a:t>
            </a:r>
            <a:r>
              <a:rPr lang="en-US" altLang="en-US" sz="2600" dirty="0"/>
              <a:t> </a:t>
            </a:r>
            <a:r>
              <a:rPr lang="en-US" altLang="en-US" sz="2600" dirty="0" err="1"/>
              <a:t>nhân</a:t>
            </a:r>
            <a:r>
              <a:rPr lang="en-US" altLang="en-US" sz="2600" dirty="0"/>
              <a:t> </a:t>
            </a:r>
            <a:r>
              <a:rPr lang="en-US" altLang="en-US" sz="2600" dirty="0" err="1"/>
              <a:t>có</a:t>
            </a:r>
            <a:r>
              <a:rPr lang="en-US" altLang="en-US" sz="2600" dirty="0"/>
              <a:t> </a:t>
            </a:r>
            <a:r>
              <a:rPr lang="en-US" altLang="en-US" sz="2600" dirty="0" err="1"/>
              <a:t>triệu</a:t>
            </a:r>
            <a:r>
              <a:rPr lang="en-US" altLang="en-US" sz="2600" dirty="0"/>
              <a:t> </a:t>
            </a:r>
            <a:r>
              <a:rPr lang="en-US" altLang="en-US" sz="2600" dirty="0" err="1"/>
              <a:t>chứng</a:t>
            </a:r>
            <a:r>
              <a:rPr lang="en-US" altLang="en-US" sz="2600" dirty="0"/>
              <a:t>:</a:t>
            </a:r>
          </a:p>
          <a:p>
            <a:pPr lvl="2" eaLnBrk="1" hangingPunct="1">
              <a:lnSpc>
                <a:spcPct val="110000"/>
              </a:lnSpc>
              <a:buFont typeface="Helvetica" pitchFamily="2" charset="0"/>
              <a:buChar char="-"/>
            </a:pPr>
            <a:r>
              <a:rPr lang="en-US" altLang="en-US" sz="2600" dirty="0" err="1"/>
              <a:t>tím</a:t>
            </a:r>
            <a:r>
              <a:rPr lang="en-US" altLang="en-US" sz="2600" dirty="0"/>
              <a:t> </a:t>
            </a:r>
            <a:r>
              <a:rPr lang="en-US" altLang="en-US" sz="2600" dirty="0" err="1"/>
              <a:t>ngay</a:t>
            </a:r>
            <a:r>
              <a:rPr lang="en-US" altLang="en-US" sz="2600" dirty="0"/>
              <a:t> </a:t>
            </a:r>
            <a:r>
              <a:rPr lang="en-US" altLang="en-US" sz="2600" dirty="0" err="1"/>
              <a:t>lúc</a:t>
            </a:r>
            <a:r>
              <a:rPr lang="en-US" altLang="en-US" sz="2600" dirty="0"/>
              <a:t> </a:t>
            </a:r>
            <a:r>
              <a:rPr lang="en-US" altLang="en-US" sz="2600" dirty="0" err="1"/>
              <a:t>sanh</a:t>
            </a:r>
            <a:r>
              <a:rPr lang="en-US" altLang="en-US" sz="2600" dirty="0"/>
              <a:t> </a:t>
            </a:r>
            <a:r>
              <a:rPr lang="en-US" altLang="en-US" sz="2600" dirty="0" err="1"/>
              <a:t>hoặc</a:t>
            </a:r>
            <a:r>
              <a:rPr lang="en-US" altLang="en-US" sz="2600" dirty="0"/>
              <a:t> </a:t>
            </a:r>
            <a:r>
              <a:rPr lang="en-US" altLang="en-US" sz="2600" dirty="0" err="1"/>
              <a:t>vài</a:t>
            </a:r>
            <a:r>
              <a:rPr lang="en-US" altLang="en-US" sz="2600" dirty="0"/>
              <a:t> </a:t>
            </a:r>
            <a:r>
              <a:rPr lang="en-US" altLang="en-US" sz="2600" dirty="0" err="1"/>
              <a:t>tháng</a:t>
            </a:r>
            <a:r>
              <a:rPr lang="en-US" altLang="en-US" sz="2600" dirty="0"/>
              <a:t> </a:t>
            </a:r>
            <a:r>
              <a:rPr lang="en-US" altLang="en-US" sz="2600" dirty="0" err="1"/>
              <a:t>sau</a:t>
            </a:r>
            <a:r>
              <a:rPr lang="en-US" altLang="en-US" sz="2600" dirty="0"/>
              <a:t> </a:t>
            </a:r>
            <a:r>
              <a:rPr lang="en-US" altLang="en-US" sz="2600" dirty="0" err="1"/>
              <a:t>sanh</a:t>
            </a:r>
            <a:r>
              <a:rPr lang="en-US" altLang="en-US" sz="2600" dirty="0"/>
              <a:t> (do </a:t>
            </a:r>
            <a:r>
              <a:rPr lang="en-US" altLang="en-US" sz="2600" dirty="0" err="1"/>
              <a:t>có</a:t>
            </a:r>
            <a:r>
              <a:rPr lang="en-US" altLang="en-US" sz="2600" dirty="0"/>
              <a:t> PDA, </a:t>
            </a:r>
            <a:r>
              <a:rPr lang="en-US" altLang="en-US" sz="2600" dirty="0" err="1"/>
              <a:t>HbF</a:t>
            </a:r>
            <a:r>
              <a:rPr lang="en-US" altLang="en-US" sz="2600" dirty="0"/>
              <a:t>, </a:t>
            </a:r>
            <a:r>
              <a:rPr lang="en-US" altLang="en-US" sz="2600" dirty="0" err="1"/>
              <a:t>nhu</a:t>
            </a:r>
            <a:r>
              <a:rPr lang="en-US" altLang="en-US" sz="2600" dirty="0"/>
              <a:t> </a:t>
            </a:r>
            <a:r>
              <a:rPr lang="en-US" altLang="en-US" sz="2600" dirty="0" err="1"/>
              <a:t>cầu</a:t>
            </a:r>
            <a:r>
              <a:rPr lang="en-US" altLang="en-US" sz="2600" dirty="0"/>
              <a:t> O</a:t>
            </a:r>
            <a:r>
              <a:rPr lang="en-US" altLang="en-US" sz="2600" baseline="-25000" dirty="0"/>
              <a:t>2  </a:t>
            </a:r>
            <a:r>
              <a:rPr lang="en-US" altLang="en-US" sz="2600" dirty="0" err="1"/>
              <a:t>thấp</a:t>
            </a:r>
            <a:r>
              <a:rPr lang="en-US" altLang="en-US" sz="2600" dirty="0"/>
              <a:t> </a:t>
            </a:r>
            <a:r>
              <a:rPr lang="en-US" altLang="en-US" sz="2600" dirty="0" err="1"/>
              <a:t>trong</a:t>
            </a:r>
            <a:r>
              <a:rPr lang="en-US" altLang="en-US" sz="2600" dirty="0"/>
              <a:t> 3 </a:t>
            </a:r>
            <a:r>
              <a:rPr lang="en-US" altLang="en-US" sz="2600" dirty="0" err="1"/>
              <a:t>tháng</a:t>
            </a:r>
            <a:r>
              <a:rPr lang="en-US" altLang="en-US" sz="2600" dirty="0"/>
              <a:t> </a:t>
            </a:r>
            <a:r>
              <a:rPr lang="en-US" altLang="en-US" sz="2600" dirty="0" err="1"/>
              <a:t>đầu</a:t>
            </a:r>
            <a:r>
              <a:rPr lang="en-US" altLang="en-US" sz="2600" dirty="0"/>
              <a:t>)</a:t>
            </a:r>
          </a:p>
          <a:p>
            <a:pPr lvl="2" eaLnBrk="1" hangingPunct="1">
              <a:lnSpc>
                <a:spcPct val="110000"/>
              </a:lnSpc>
              <a:buFont typeface="Helvetica" pitchFamily="2" charset="0"/>
              <a:buChar char="-"/>
            </a:pPr>
            <a:r>
              <a:rPr lang="en-US" altLang="en-US" sz="2600" dirty="0" err="1"/>
              <a:t>tím</a:t>
            </a:r>
            <a:r>
              <a:rPr lang="en-US" altLang="en-US" sz="2600" dirty="0"/>
              <a:t> </a:t>
            </a:r>
            <a:r>
              <a:rPr lang="en-US" altLang="en-US" sz="2600" dirty="0" err="1"/>
              <a:t>nặng</a:t>
            </a:r>
            <a:r>
              <a:rPr lang="en-US" altLang="en-US" sz="2600" dirty="0"/>
              <a:t> </a:t>
            </a:r>
            <a:r>
              <a:rPr lang="en-US" altLang="en-US" sz="2600" dirty="0" err="1"/>
              <a:t>ngay</a:t>
            </a:r>
            <a:r>
              <a:rPr lang="en-US" altLang="en-US" sz="2600" dirty="0"/>
              <a:t> </a:t>
            </a:r>
            <a:r>
              <a:rPr lang="en-US" altLang="en-US" sz="2600" dirty="0" err="1"/>
              <a:t>sau</a:t>
            </a:r>
            <a:r>
              <a:rPr lang="en-US" altLang="en-US" sz="2600" dirty="0"/>
              <a:t> </a:t>
            </a:r>
            <a:r>
              <a:rPr lang="en-US" altLang="en-US" sz="2600" dirty="0" err="1"/>
              <a:t>sanh</a:t>
            </a:r>
            <a:r>
              <a:rPr lang="en-US" altLang="en-US" sz="2600" dirty="0"/>
              <a:t> </a:t>
            </a:r>
            <a:r>
              <a:rPr lang="en-US" altLang="en-US" sz="2600" dirty="0" err="1"/>
              <a:t>khi</a:t>
            </a:r>
            <a:r>
              <a:rPr lang="en-US" altLang="en-US" sz="2600" dirty="0"/>
              <a:t> </a:t>
            </a:r>
            <a:r>
              <a:rPr lang="en-US" altLang="en-US" sz="2600" dirty="0" err="1"/>
              <a:t>không</a:t>
            </a:r>
            <a:r>
              <a:rPr lang="en-US" altLang="en-US" sz="2600" dirty="0"/>
              <a:t> </a:t>
            </a:r>
            <a:r>
              <a:rPr lang="en-US" altLang="en-US" sz="2600" dirty="0" err="1"/>
              <a:t>có</a:t>
            </a:r>
            <a:r>
              <a:rPr lang="en-US" altLang="en-US" sz="2600" dirty="0"/>
              <a:t> </a:t>
            </a:r>
            <a:r>
              <a:rPr lang="en-US" altLang="en-US" sz="2600" dirty="0" err="1"/>
              <a:t>lỗ</a:t>
            </a:r>
            <a:r>
              <a:rPr lang="en-US" altLang="en-US" sz="2600" dirty="0"/>
              <a:t> van ĐMP</a:t>
            </a:r>
          </a:p>
          <a:p>
            <a:pPr lvl="2" eaLnBrk="1" hangingPunct="1">
              <a:lnSpc>
                <a:spcPct val="110000"/>
              </a:lnSpc>
              <a:buFont typeface="Helvetica" pitchFamily="2" charset="0"/>
              <a:buChar char="-"/>
            </a:pPr>
            <a:r>
              <a:rPr lang="en-US" altLang="en-US" sz="2600" dirty="0" err="1"/>
              <a:t>khó</a:t>
            </a:r>
            <a:r>
              <a:rPr lang="en-US" altLang="en-US" sz="2600" dirty="0"/>
              <a:t> </a:t>
            </a:r>
            <a:r>
              <a:rPr lang="en-US" altLang="en-US" sz="2600" dirty="0" err="1"/>
              <a:t>thở</a:t>
            </a:r>
            <a:r>
              <a:rPr lang="en-US" altLang="en-US" sz="2600" dirty="0"/>
              <a:t> </a:t>
            </a:r>
            <a:r>
              <a:rPr lang="en-US" altLang="en-US" sz="2600" dirty="0" err="1"/>
              <a:t>khi</a:t>
            </a:r>
            <a:r>
              <a:rPr lang="en-US" altLang="en-US" sz="2600" dirty="0"/>
              <a:t> </a:t>
            </a:r>
            <a:r>
              <a:rPr lang="en-US" altLang="en-US" sz="2600" dirty="0" err="1"/>
              <a:t>gắng</a:t>
            </a:r>
            <a:r>
              <a:rPr lang="en-US" altLang="en-US" sz="2600" dirty="0"/>
              <a:t> </a:t>
            </a:r>
            <a:r>
              <a:rPr lang="en-US" altLang="en-US" sz="2600" dirty="0" err="1"/>
              <a:t>sức</a:t>
            </a:r>
            <a:r>
              <a:rPr lang="en-US" altLang="en-US" sz="2600" dirty="0"/>
              <a:t> </a:t>
            </a:r>
            <a:r>
              <a:rPr lang="en-US" altLang="en-US" sz="2600" dirty="0" err="1"/>
              <a:t>phải</a:t>
            </a:r>
            <a:r>
              <a:rPr lang="en-US" altLang="en-US" sz="2600" dirty="0"/>
              <a:t> </a:t>
            </a:r>
            <a:r>
              <a:rPr lang="en-US" altLang="en-US" sz="2600" dirty="0" err="1"/>
              <a:t>ngồi</a:t>
            </a:r>
            <a:r>
              <a:rPr lang="en-US" altLang="en-US" sz="2600" dirty="0"/>
              <a:t> </a:t>
            </a:r>
            <a:r>
              <a:rPr lang="en-US" altLang="en-US" sz="2600" dirty="0" err="1"/>
              <a:t>xổm</a:t>
            </a:r>
            <a:r>
              <a:rPr lang="en-US" altLang="en-US" sz="2600" dirty="0"/>
              <a:t> </a:t>
            </a:r>
          </a:p>
          <a:p>
            <a:pPr lvl="1" eaLnBrk="1" hangingPunct="1">
              <a:lnSpc>
                <a:spcPct val="110000"/>
              </a:lnSpc>
              <a:buFont typeface="Wingdings" panose="05000000000000000000" pitchFamily="2" charset="2"/>
              <a:buChar char="ü"/>
            </a:pPr>
            <a:r>
              <a:rPr lang="en-US" altLang="en-US" sz="2600" dirty="0"/>
              <a:t> </a:t>
            </a:r>
            <a:r>
              <a:rPr lang="en-US" altLang="en-US" sz="2600" dirty="0" err="1"/>
              <a:t>Thỉnh</a:t>
            </a:r>
            <a:r>
              <a:rPr lang="en-US" altLang="en-US" sz="2600" dirty="0"/>
              <a:t> </a:t>
            </a:r>
            <a:r>
              <a:rPr lang="en-US" altLang="en-US" sz="2600" dirty="0" err="1"/>
              <a:t>thỏang</a:t>
            </a:r>
            <a:r>
              <a:rPr lang="en-US" altLang="en-US" sz="2600" dirty="0"/>
              <a:t> </a:t>
            </a:r>
            <a:r>
              <a:rPr lang="en-US" altLang="en-US" sz="2600" dirty="0" err="1"/>
              <a:t>có</a:t>
            </a:r>
            <a:r>
              <a:rPr lang="en-US" altLang="en-US" sz="2600" dirty="0"/>
              <a:t> BN Fallot “</a:t>
            </a:r>
            <a:r>
              <a:rPr lang="en-US" altLang="en-US" sz="2600" dirty="0" err="1"/>
              <a:t>hồng</a:t>
            </a:r>
            <a:r>
              <a:rPr lang="en-US" altLang="en-US" sz="2600" dirty="0"/>
              <a:t>” </a:t>
            </a:r>
            <a:r>
              <a:rPr lang="en-US" altLang="en-US" sz="2600" dirty="0" err="1"/>
              <a:t>không</a:t>
            </a:r>
            <a:r>
              <a:rPr lang="en-US" altLang="en-US" sz="2600" dirty="0"/>
              <a:t> </a:t>
            </a:r>
            <a:r>
              <a:rPr lang="en-US" altLang="en-US" sz="2600" dirty="0" err="1"/>
              <a:t>có</a:t>
            </a:r>
            <a:r>
              <a:rPr lang="en-US" altLang="en-US" sz="2600" dirty="0"/>
              <a:t> </a:t>
            </a:r>
            <a:r>
              <a:rPr lang="en-US" altLang="en-US" sz="2600" dirty="0" err="1"/>
              <a:t>triệu</a:t>
            </a:r>
            <a:r>
              <a:rPr lang="en-US" altLang="en-US" sz="2600" dirty="0"/>
              <a:t> </a:t>
            </a:r>
            <a:r>
              <a:rPr lang="en-US" altLang="en-US" sz="2600" dirty="0" err="1"/>
              <a:t>chứng</a:t>
            </a:r>
            <a:r>
              <a:rPr lang="en-US" altLang="en-US" sz="2600" dirty="0"/>
              <a:t> </a:t>
            </a:r>
            <a:r>
              <a:rPr lang="en-US" altLang="en-US" sz="2600" dirty="0" err="1"/>
              <a:t>hoặc</a:t>
            </a:r>
            <a:r>
              <a:rPr lang="en-US" altLang="en-US" sz="2600" dirty="0"/>
              <a:t> </a:t>
            </a:r>
            <a:r>
              <a:rPr lang="en-US" altLang="en-US" sz="2600" dirty="0" err="1"/>
              <a:t>có</a:t>
            </a:r>
            <a:r>
              <a:rPr lang="en-US" altLang="en-US" sz="2600" dirty="0"/>
              <a:t> </a:t>
            </a:r>
            <a:r>
              <a:rPr lang="en-US" altLang="en-US" sz="2600" dirty="0" err="1"/>
              <a:t>triệu</a:t>
            </a:r>
            <a:r>
              <a:rPr lang="en-US" altLang="en-US" sz="2600" dirty="0"/>
              <a:t> </a:t>
            </a:r>
            <a:r>
              <a:rPr lang="en-US" altLang="en-US" sz="2600" dirty="0" err="1"/>
              <a:t>chứng</a:t>
            </a:r>
            <a:r>
              <a:rPr lang="en-US" altLang="en-US" sz="2600" dirty="0"/>
              <a:t> </a:t>
            </a:r>
            <a:r>
              <a:rPr lang="en-US" altLang="en-US" sz="2600" dirty="0" err="1"/>
              <a:t>suy</a:t>
            </a:r>
            <a:r>
              <a:rPr lang="en-US" altLang="en-US" sz="2600" dirty="0"/>
              <a:t> </a:t>
            </a:r>
            <a:r>
              <a:rPr lang="en-US" altLang="en-US" sz="2600" dirty="0" err="1"/>
              <a:t>tim</a:t>
            </a:r>
            <a:endParaRPr lang="en-US" altLang="en-US" sz="26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981200" y="274638"/>
            <a:ext cx="8229600" cy="627730"/>
          </a:xfrm>
        </p:spPr>
        <p:txBody>
          <a:bodyPr>
            <a:no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5. TRIỆU CHỨNG LÂM SÀNG</a:t>
            </a:r>
          </a:p>
        </p:txBody>
      </p:sp>
      <p:sp>
        <p:nvSpPr>
          <p:cNvPr id="36866" name="Rectangle 3"/>
          <p:cNvSpPr>
            <a:spLocks noGrp="1" noChangeArrowheads="1"/>
          </p:cNvSpPr>
          <p:nvPr>
            <p:ph idx="1"/>
          </p:nvPr>
        </p:nvSpPr>
        <p:spPr>
          <a:xfrm>
            <a:off x="962526" y="1102894"/>
            <a:ext cx="9529011" cy="5562600"/>
          </a:xfrm>
        </p:spPr>
        <p:txBody>
          <a:bodyPr>
            <a:normAutofit/>
          </a:bodyPr>
          <a:lstStyle/>
          <a:p>
            <a:pPr eaLnBrk="1" hangingPunct="1">
              <a:lnSpc>
                <a:spcPct val="100000"/>
              </a:lnSpc>
              <a:spcBef>
                <a:spcPts val="600"/>
              </a:spcBef>
            </a:pPr>
            <a:r>
              <a:rPr lang="en-US" altLang="en-US" b="1" dirty="0" err="1">
                <a:solidFill>
                  <a:srgbClr val="0432FF"/>
                </a:solidFill>
              </a:rPr>
              <a:t>Triệu</a:t>
            </a:r>
            <a:r>
              <a:rPr lang="en-US" altLang="en-US" b="1" dirty="0">
                <a:solidFill>
                  <a:srgbClr val="0432FF"/>
                </a:solidFill>
              </a:rPr>
              <a:t> </a:t>
            </a:r>
            <a:r>
              <a:rPr lang="en-US" altLang="en-US" b="1" dirty="0" err="1">
                <a:solidFill>
                  <a:srgbClr val="0432FF"/>
                </a:solidFill>
              </a:rPr>
              <a:t>chứng</a:t>
            </a:r>
            <a:r>
              <a:rPr lang="en-US" altLang="en-US" b="1" dirty="0">
                <a:solidFill>
                  <a:srgbClr val="0432FF"/>
                </a:solidFill>
              </a:rPr>
              <a:t> </a:t>
            </a:r>
            <a:r>
              <a:rPr lang="en-US" altLang="en-US" b="1" dirty="0" err="1">
                <a:solidFill>
                  <a:srgbClr val="0432FF"/>
                </a:solidFill>
              </a:rPr>
              <a:t>thực</a:t>
            </a:r>
            <a:r>
              <a:rPr lang="en-US" altLang="en-US" b="1" dirty="0">
                <a:solidFill>
                  <a:srgbClr val="0432FF"/>
                </a:solidFill>
              </a:rPr>
              <a:t> </a:t>
            </a:r>
            <a:r>
              <a:rPr lang="en-US" altLang="en-US" b="1" dirty="0" err="1">
                <a:solidFill>
                  <a:srgbClr val="0432FF"/>
                </a:solidFill>
              </a:rPr>
              <a:t>thể</a:t>
            </a:r>
            <a:endParaRPr lang="en-US" altLang="en-US" b="1" dirty="0">
              <a:solidFill>
                <a:srgbClr val="0432FF"/>
              </a:solidFill>
            </a:endParaRPr>
          </a:p>
          <a:p>
            <a:pPr lvl="1" eaLnBrk="1" hangingPunct="1">
              <a:lnSpc>
                <a:spcPct val="100000"/>
              </a:lnSpc>
              <a:spcBef>
                <a:spcPts val="600"/>
              </a:spcBef>
              <a:buFont typeface="Wingdings" panose="05000000000000000000" pitchFamily="2" charset="2"/>
              <a:buChar char="ü"/>
            </a:pPr>
            <a:r>
              <a:rPr lang="en-US" altLang="en-US" dirty="0" err="1"/>
              <a:t>Thở</a:t>
            </a:r>
            <a:r>
              <a:rPr lang="en-US" altLang="en-US" dirty="0"/>
              <a:t> </a:t>
            </a:r>
            <a:r>
              <a:rPr lang="en-US" altLang="en-US" dirty="0" err="1"/>
              <a:t>nhanh</a:t>
            </a:r>
            <a:r>
              <a:rPr lang="en-US" altLang="en-US" dirty="0"/>
              <a:t>, </a:t>
            </a:r>
            <a:r>
              <a:rPr lang="en-US" altLang="en-US" dirty="0" err="1"/>
              <a:t>sâu</a:t>
            </a:r>
            <a:endParaRPr lang="en-US" altLang="en-US" dirty="0"/>
          </a:p>
          <a:p>
            <a:pPr lvl="1" eaLnBrk="1" hangingPunct="1">
              <a:lnSpc>
                <a:spcPct val="100000"/>
              </a:lnSpc>
              <a:spcBef>
                <a:spcPts val="600"/>
              </a:spcBef>
              <a:buFont typeface="Wingdings" panose="05000000000000000000" pitchFamily="2" charset="2"/>
              <a:buChar char="ü"/>
            </a:pPr>
            <a:r>
              <a:rPr lang="en-US" altLang="en-US" dirty="0" err="1"/>
              <a:t>Tím</a:t>
            </a:r>
            <a:r>
              <a:rPr lang="en-US" altLang="en-US" dirty="0"/>
              <a:t>, </a:t>
            </a:r>
            <a:r>
              <a:rPr lang="en-US" altLang="en-US" dirty="0" err="1"/>
              <a:t>móng</a:t>
            </a:r>
            <a:r>
              <a:rPr lang="en-US" altLang="en-US" dirty="0"/>
              <a:t> </a:t>
            </a:r>
            <a:r>
              <a:rPr lang="en-US" altLang="en-US" dirty="0" err="1"/>
              <a:t>khum</a:t>
            </a:r>
            <a:r>
              <a:rPr lang="en-US" altLang="en-US" dirty="0"/>
              <a:t>, </a:t>
            </a:r>
            <a:r>
              <a:rPr lang="en-US" altLang="en-US" dirty="0" err="1"/>
              <a:t>đầu</a:t>
            </a:r>
            <a:r>
              <a:rPr lang="en-US" altLang="en-US" dirty="0"/>
              <a:t> chi </a:t>
            </a:r>
            <a:r>
              <a:rPr lang="en-US" altLang="en-US" dirty="0" err="1"/>
              <a:t>dùi</a:t>
            </a:r>
            <a:r>
              <a:rPr lang="en-US" altLang="en-US" dirty="0"/>
              <a:t> </a:t>
            </a:r>
            <a:r>
              <a:rPr lang="en-US" altLang="en-US" dirty="0" err="1"/>
              <a:t>trống</a:t>
            </a:r>
            <a:r>
              <a:rPr lang="en-US" altLang="en-US" dirty="0"/>
              <a:t> (</a:t>
            </a:r>
            <a:r>
              <a:rPr lang="en-US" altLang="en-US" dirty="0" err="1"/>
              <a:t>trẻ</a:t>
            </a:r>
            <a:r>
              <a:rPr lang="en-US" altLang="en-US" dirty="0"/>
              <a:t> </a:t>
            </a:r>
            <a:r>
              <a:rPr lang="en-US" altLang="en-US" dirty="0" err="1"/>
              <a:t>lớn</a:t>
            </a:r>
            <a:r>
              <a:rPr lang="en-US" altLang="en-US" dirty="0"/>
              <a:t>)</a:t>
            </a:r>
          </a:p>
          <a:p>
            <a:pPr lvl="1" eaLnBrk="1" hangingPunct="1">
              <a:lnSpc>
                <a:spcPct val="100000"/>
              </a:lnSpc>
              <a:spcBef>
                <a:spcPts val="600"/>
              </a:spcBef>
              <a:buFont typeface="Wingdings" panose="05000000000000000000" pitchFamily="2" charset="2"/>
              <a:buChar char="ü"/>
            </a:pPr>
            <a:r>
              <a:rPr lang="en-US" altLang="en-US" dirty="0" err="1"/>
              <a:t>Ngực</a:t>
            </a:r>
            <a:r>
              <a:rPr lang="en-US" altLang="en-US" dirty="0"/>
              <a:t> </a:t>
            </a:r>
            <a:r>
              <a:rPr lang="en-US" altLang="en-US" dirty="0" err="1"/>
              <a:t>trái</a:t>
            </a:r>
            <a:r>
              <a:rPr lang="en-US" altLang="en-US" dirty="0"/>
              <a:t> </a:t>
            </a:r>
            <a:r>
              <a:rPr lang="en-US" altLang="en-US" dirty="0" err="1"/>
              <a:t>có</a:t>
            </a:r>
            <a:r>
              <a:rPr lang="en-US" altLang="en-US" dirty="0"/>
              <a:t> </a:t>
            </a:r>
            <a:r>
              <a:rPr lang="en-US" altLang="en-US" dirty="0" err="1"/>
              <a:t>thể</a:t>
            </a:r>
            <a:r>
              <a:rPr lang="en-US" altLang="en-US" dirty="0"/>
              <a:t> </a:t>
            </a:r>
            <a:r>
              <a:rPr lang="en-US" altLang="en-US" dirty="0" err="1"/>
              <a:t>lép</a:t>
            </a:r>
            <a:r>
              <a:rPr lang="en-US" altLang="en-US" dirty="0"/>
              <a:t> </a:t>
            </a:r>
            <a:r>
              <a:rPr lang="en-US" altLang="en-US" dirty="0" err="1"/>
              <a:t>nhẹ</a:t>
            </a:r>
            <a:r>
              <a:rPr lang="en-US" altLang="en-US" dirty="0"/>
              <a:t>, </a:t>
            </a:r>
            <a:r>
              <a:rPr lang="en-US" altLang="en-US" dirty="0" err="1"/>
              <a:t>có</a:t>
            </a:r>
            <a:r>
              <a:rPr lang="en-US" altLang="en-US" dirty="0"/>
              <a:t> </a:t>
            </a:r>
            <a:r>
              <a:rPr lang="en-US" altLang="en-US" dirty="0" err="1"/>
              <a:t>thể</a:t>
            </a:r>
            <a:r>
              <a:rPr lang="en-US" altLang="en-US" dirty="0"/>
              <a:t> </a:t>
            </a:r>
            <a:r>
              <a:rPr lang="en-US" altLang="en-US" dirty="0" err="1"/>
              <a:t>tăng</a:t>
            </a:r>
            <a:r>
              <a:rPr lang="en-US" altLang="en-US" dirty="0"/>
              <a:t> </a:t>
            </a:r>
            <a:r>
              <a:rPr lang="en-US" altLang="en-US" dirty="0" err="1"/>
              <a:t>động</a:t>
            </a:r>
            <a:r>
              <a:rPr lang="en-US" altLang="en-US" dirty="0"/>
              <a:t> </a:t>
            </a:r>
            <a:r>
              <a:rPr lang="en-US" altLang="en-US" dirty="0" err="1"/>
              <a:t>ở</a:t>
            </a:r>
            <a:r>
              <a:rPr lang="en-US" altLang="en-US" dirty="0"/>
              <a:t> </a:t>
            </a:r>
            <a:r>
              <a:rPr lang="en-US" altLang="en-US" dirty="0" err="1"/>
              <a:t>mũi</a:t>
            </a:r>
            <a:r>
              <a:rPr lang="en-US" altLang="en-US" dirty="0"/>
              <a:t> </a:t>
            </a:r>
            <a:r>
              <a:rPr lang="en-US" altLang="en-US" dirty="0" err="1"/>
              <a:t>ức</a:t>
            </a:r>
            <a:endParaRPr lang="en-US" altLang="en-US" dirty="0"/>
          </a:p>
          <a:p>
            <a:pPr lvl="1" eaLnBrk="1" hangingPunct="1">
              <a:lnSpc>
                <a:spcPct val="100000"/>
              </a:lnSpc>
              <a:spcBef>
                <a:spcPts val="600"/>
              </a:spcBef>
              <a:buFont typeface="Wingdings" panose="05000000000000000000" pitchFamily="2" charset="2"/>
              <a:buChar char="ü"/>
            </a:pPr>
            <a:r>
              <a:rPr lang="en-US" altLang="en-US" dirty="0" err="1"/>
              <a:t>Có</a:t>
            </a:r>
            <a:r>
              <a:rPr lang="en-US" altLang="en-US" dirty="0"/>
              <a:t> </a:t>
            </a:r>
            <a:r>
              <a:rPr lang="en-US" altLang="en-US" dirty="0" err="1"/>
              <a:t>thể</a:t>
            </a:r>
            <a:r>
              <a:rPr lang="en-US" altLang="en-US" dirty="0"/>
              <a:t> </a:t>
            </a:r>
            <a:r>
              <a:rPr lang="en-US" altLang="en-US" dirty="0" err="1"/>
              <a:t>sờ</a:t>
            </a:r>
            <a:r>
              <a:rPr lang="en-US" altLang="en-US" dirty="0"/>
              <a:t> </a:t>
            </a:r>
            <a:r>
              <a:rPr lang="en-US" altLang="en-US" dirty="0" err="1"/>
              <a:t>được</a:t>
            </a:r>
            <a:r>
              <a:rPr lang="en-US" altLang="en-US" dirty="0"/>
              <a:t> rung </a:t>
            </a:r>
            <a:r>
              <a:rPr lang="en-US" altLang="en-US" dirty="0" err="1"/>
              <a:t>miêu</a:t>
            </a:r>
            <a:r>
              <a:rPr lang="en-US" altLang="en-US" dirty="0"/>
              <a:t> </a:t>
            </a:r>
            <a:r>
              <a:rPr lang="en-US" altLang="en-US" dirty="0" err="1"/>
              <a:t>ở</a:t>
            </a:r>
            <a:r>
              <a:rPr lang="en-US" altLang="en-US" dirty="0"/>
              <a:t> KGS II, III </a:t>
            </a:r>
            <a:r>
              <a:rPr lang="en-US" altLang="en-US" dirty="0" err="1"/>
              <a:t>trái</a:t>
            </a:r>
            <a:r>
              <a:rPr lang="en-US" altLang="en-US" dirty="0"/>
              <a:t> do </a:t>
            </a:r>
            <a:r>
              <a:rPr lang="en-US" altLang="en-US" dirty="0" err="1"/>
              <a:t>hẹp</a:t>
            </a:r>
            <a:r>
              <a:rPr lang="en-US" altLang="en-US" dirty="0"/>
              <a:t> </a:t>
            </a:r>
            <a:r>
              <a:rPr lang="en-US" altLang="en-US" dirty="0" err="1"/>
              <a:t>phổi</a:t>
            </a:r>
            <a:endParaRPr lang="en-US" altLang="en-US" dirty="0"/>
          </a:p>
          <a:p>
            <a:pPr lvl="1" eaLnBrk="1" hangingPunct="1">
              <a:lnSpc>
                <a:spcPct val="100000"/>
              </a:lnSpc>
              <a:spcBef>
                <a:spcPts val="600"/>
              </a:spcBef>
              <a:buFont typeface="Wingdings" panose="05000000000000000000" pitchFamily="2" charset="2"/>
              <a:buChar char="ü"/>
            </a:pPr>
            <a:r>
              <a:rPr lang="en-US" altLang="en-US" dirty="0"/>
              <a:t>T2 </a:t>
            </a:r>
            <a:r>
              <a:rPr lang="en-US" altLang="en-US" dirty="0" err="1"/>
              <a:t>đơn</a:t>
            </a:r>
            <a:r>
              <a:rPr lang="en-US" altLang="en-US" dirty="0"/>
              <a:t> (do </a:t>
            </a:r>
            <a:r>
              <a:rPr lang="en-US" altLang="en-US" dirty="0" err="1"/>
              <a:t>hẹp</a:t>
            </a:r>
            <a:r>
              <a:rPr lang="en-US" altLang="en-US" dirty="0"/>
              <a:t> van ĐMP)</a:t>
            </a:r>
          </a:p>
          <a:p>
            <a:pPr lvl="1" eaLnBrk="1" hangingPunct="1">
              <a:lnSpc>
                <a:spcPct val="100000"/>
              </a:lnSpc>
              <a:spcBef>
                <a:spcPts val="600"/>
              </a:spcBef>
              <a:buFont typeface="Wingdings" panose="05000000000000000000" pitchFamily="2" charset="2"/>
              <a:buChar char="ü"/>
            </a:pPr>
            <a:r>
              <a:rPr lang="en-US" altLang="en-US" dirty="0" err="1"/>
              <a:t>Âm</a:t>
            </a:r>
            <a:r>
              <a:rPr lang="en-US" altLang="en-US" dirty="0"/>
              <a:t> </a:t>
            </a:r>
            <a:r>
              <a:rPr lang="en-US" altLang="en-US" dirty="0" err="1"/>
              <a:t>thổi</a:t>
            </a:r>
            <a:r>
              <a:rPr lang="en-US" altLang="en-US" dirty="0"/>
              <a:t> </a:t>
            </a:r>
            <a:r>
              <a:rPr lang="en-US" altLang="en-US" dirty="0" err="1"/>
              <a:t>tâm</a:t>
            </a:r>
            <a:r>
              <a:rPr lang="en-US" altLang="en-US" dirty="0"/>
              <a:t> </a:t>
            </a:r>
            <a:r>
              <a:rPr lang="en-US" altLang="en-US" dirty="0" err="1"/>
              <a:t>thu</a:t>
            </a:r>
            <a:r>
              <a:rPr lang="en-US" altLang="en-US" dirty="0"/>
              <a:t> </a:t>
            </a:r>
            <a:r>
              <a:rPr lang="en-US" altLang="en-US" dirty="0" err="1"/>
              <a:t>dạng</a:t>
            </a:r>
            <a:r>
              <a:rPr lang="en-US" altLang="en-US" dirty="0"/>
              <a:t> </a:t>
            </a:r>
            <a:r>
              <a:rPr lang="en-US" altLang="en-US" dirty="0" err="1"/>
              <a:t>phụt</a:t>
            </a:r>
            <a:r>
              <a:rPr lang="en-US" altLang="en-US" dirty="0"/>
              <a:t> </a:t>
            </a:r>
            <a:r>
              <a:rPr lang="en-US" altLang="en-US" dirty="0" err="1"/>
              <a:t>ở</a:t>
            </a:r>
            <a:r>
              <a:rPr lang="en-US" altLang="en-US" dirty="0"/>
              <a:t> KGS II </a:t>
            </a:r>
            <a:r>
              <a:rPr lang="en-US" altLang="en-US" dirty="0" err="1"/>
              <a:t>trái</a:t>
            </a:r>
            <a:r>
              <a:rPr lang="en-US" altLang="en-US" dirty="0"/>
              <a:t>, 3/6 – 5/6, do </a:t>
            </a:r>
            <a:r>
              <a:rPr lang="en-US" altLang="en-US" dirty="0" err="1"/>
              <a:t>hẹp</a:t>
            </a:r>
            <a:r>
              <a:rPr lang="en-US" altLang="en-US" dirty="0"/>
              <a:t> </a:t>
            </a:r>
            <a:r>
              <a:rPr lang="en-US" altLang="en-US" dirty="0" err="1"/>
              <a:t>phổi</a:t>
            </a:r>
            <a:r>
              <a:rPr lang="en-US" altLang="en-US" dirty="0"/>
              <a:t>   </a:t>
            </a:r>
            <a:r>
              <a:rPr lang="en-US" altLang="en-US" dirty="0" err="1"/>
              <a:t>Hẹp</a:t>
            </a:r>
            <a:r>
              <a:rPr lang="en-US" altLang="en-US" dirty="0"/>
              <a:t> </a:t>
            </a:r>
            <a:r>
              <a:rPr lang="en-US" altLang="en-US" dirty="0" err="1"/>
              <a:t>càng</a:t>
            </a:r>
            <a:r>
              <a:rPr lang="en-US" altLang="en-US" dirty="0"/>
              <a:t> </a:t>
            </a:r>
            <a:r>
              <a:rPr lang="en-US" altLang="en-US" dirty="0" err="1"/>
              <a:t>nặng</a:t>
            </a:r>
            <a:r>
              <a:rPr lang="en-US" altLang="en-US" dirty="0"/>
              <a:t> </a:t>
            </a:r>
            <a:r>
              <a:rPr lang="en-US" altLang="en-US" dirty="0" err="1"/>
              <a:t>âm</a:t>
            </a:r>
            <a:r>
              <a:rPr lang="en-US" altLang="en-US" dirty="0"/>
              <a:t> </a:t>
            </a:r>
            <a:r>
              <a:rPr lang="en-US" altLang="en-US" dirty="0" err="1"/>
              <a:t>thổi</a:t>
            </a:r>
            <a:r>
              <a:rPr lang="en-US" altLang="en-US" dirty="0"/>
              <a:t> </a:t>
            </a:r>
            <a:r>
              <a:rPr lang="en-US" altLang="en-US" dirty="0" err="1"/>
              <a:t>càng</a:t>
            </a:r>
            <a:r>
              <a:rPr lang="en-US" altLang="en-US" dirty="0"/>
              <a:t> </a:t>
            </a:r>
            <a:r>
              <a:rPr lang="en-US" altLang="en-US" dirty="0" err="1"/>
              <a:t>nhỏ</a:t>
            </a:r>
            <a:r>
              <a:rPr lang="en-US" altLang="en-US" dirty="0"/>
              <a:t> </a:t>
            </a:r>
            <a:r>
              <a:rPr lang="en-US" altLang="en-US" dirty="0" err="1"/>
              <a:t>và</a:t>
            </a:r>
            <a:r>
              <a:rPr lang="en-US" altLang="en-US" dirty="0"/>
              <a:t> </a:t>
            </a:r>
            <a:r>
              <a:rPr lang="en-US" altLang="en-US" dirty="0" err="1"/>
              <a:t>ngắn</a:t>
            </a:r>
            <a:endParaRPr lang="en-US" altLang="en-US" dirty="0"/>
          </a:p>
          <a:p>
            <a:pPr lvl="1" eaLnBrk="1" hangingPunct="1">
              <a:lnSpc>
                <a:spcPct val="100000"/>
              </a:lnSpc>
              <a:spcBef>
                <a:spcPts val="600"/>
              </a:spcBef>
              <a:buFont typeface="Wingdings" panose="05000000000000000000" pitchFamily="2" charset="2"/>
              <a:buChar char="ü"/>
            </a:pPr>
            <a:r>
              <a:rPr lang="en-US" altLang="en-US" dirty="0" err="1"/>
              <a:t>Âm</a:t>
            </a:r>
            <a:r>
              <a:rPr lang="en-US" altLang="en-US" dirty="0"/>
              <a:t> </a:t>
            </a:r>
            <a:r>
              <a:rPr lang="en-US" altLang="en-US" dirty="0" err="1"/>
              <a:t>thổi</a:t>
            </a:r>
            <a:r>
              <a:rPr lang="en-US" altLang="en-US" dirty="0"/>
              <a:t> </a:t>
            </a:r>
            <a:r>
              <a:rPr lang="en-US" altLang="en-US" dirty="0" err="1"/>
              <a:t>tâm</a:t>
            </a:r>
            <a:r>
              <a:rPr lang="en-US" altLang="en-US" dirty="0"/>
              <a:t> </a:t>
            </a:r>
            <a:r>
              <a:rPr lang="en-US" altLang="en-US" dirty="0" err="1"/>
              <a:t>thu</a:t>
            </a:r>
            <a:r>
              <a:rPr lang="en-US" altLang="en-US" dirty="0"/>
              <a:t> do </a:t>
            </a:r>
            <a:r>
              <a:rPr lang="en-US" altLang="en-US" dirty="0" err="1"/>
              <a:t>hẹp</a:t>
            </a:r>
            <a:r>
              <a:rPr lang="en-US" altLang="en-US" dirty="0"/>
              <a:t> van ĐMC </a:t>
            </a:r>
            <a:r>
              <a:rPr lang="en-US" altLang="en-US" dirty="0" err="1"/>
              <a:t>tương</a:t>
            </a:r>
            <a:r>
              <a:rPr lang="en-US" altLang="en-US" dirty="0"/>
              <a:t> </a:t>
            </a:r>
            <a:r>
              <a:rPr lang="en-US" altLang="en-US" dirty="0" err="1"/>
              <a:t>đối</a:t>
            </a:r>
            <a:r>
              <a:rPr lang="en-US" altLang="en-US" dirty="0"/>
              <a:t> </a:t>
            </a:r>
            <a:r>
              <a:rPr lang="en-US" altLang="en-US" dirty="0" err="1"/>
              <a:t>ở</a:t>
            </a:r>
            <a:r>
              <a:rPr lang="en-US" altLang="en-US" dirty="0"/>
              <a:t> KGS II </a:t>
            </a:r>
            <a:r>
              <a:rPr lang="en-US" altLang="en-US" dirty="0" err="1"/>
              <a:t>trái</a:t>
            </a:r>
            <a:endParaRPr lang="en-US" altLang="en-US" dirty="0"/>
          </a:p>
          <a:p>
            <a:pPr lvl="1" eaLnBrk="1" hangingPunct="1">
              <a:lnSpc>
                <a:spcPct val="100000"/>
              </a:lnSpc>
              <a:spcBef>
                <a:spcPts val="600"/>
              </a:spcBef>
              <a:buFont typeface="Wingdings" panose="05000000000000000000" pitchFamily="2" charset="2"/>
              <a:buChar char="ü"/>
            </a:pPr>
            <a:r>
              <a:rPr lang="en-US" altLang="en-US" dirty="0"/>
              <a:t>Click </a:t>
            </a:r>
            <a:r>
              <a:rPr lang="en-US" altLang="en-US" dirty="0" err="1"/>
              <a:t>phun</a:t>
            </a:r>
            <a:r>
              <a:rPr lang="en-US" altLang="en-US" dirty="0"/>
              <a:t> do </a:t>
            </a:r>
            <a:r>
              <a:rPr lang="en-US" altLang="en-US" dirty="0" err="1"/>
              <a:t>dãn</a:t>
            </a:r>
            <a:r>
              <a:rPr lang="en-US" altLang="en-US" dirty="0"/>
              <a:t> ĐMC </a:t>
            </a:r>
            <a:r>
              <a:rPr lang="en-US" altLang="en-US" dirty="0" err="1"/>
              <a:t>nghe</a:t>
            </a:r>
            <a:r>
              <a:rPr lang="en-US" altLang="en-US" dirty="0"/>
              <a:t> </a:t>
            </a:r>
            <a:r>
              <a:rPr lang="en-US" altLang="en-US" dirty="0" err="1"/>
              <a:t>ở</a:t>
            </a:r>
            <a:r>
              <a:rPr lang="en-US" altLang="en-US" dirty="0"/>
              <a:t> KGS III </a:t>
            </a:r>
            <a:r>
              <a:rPr lang="en-US" altLang="en-US" dirty="0" err="1"/>
              <a:t>trái</a:t>
            </a:r>
            <a:endParaRPr lang="en-US" altLang="en-US" dirty="0"/>
          </a:p>
          <a:p>
            <a:pPr lvl="1" eaLnBrk="1" hangingPunct="1">
              <a:lnSpc>
                <a:spcPct val="100000"/>
              </a:lnSpc>
              <a:spcBef>
                <a:spcPts val="600"/>
              </a:spcBef>
              <a:buFont typeface="Wingdings" panose="05000000000000000000" pitchFamily="2" charset="2"/>
              <a:buChar char="ü"/>
            </a:pPr>
            <a:r>
              <a:rPr lang="en-US" altLang="en-US" dirty="0" err="1"/>
              <a:t>Âm</a:t>
            </a:r>
            <a:r>
              <a:rPr lang="en-US" altLang="en-US" dirty="0"/>
              <a:t> </a:t>
            </a:r>
            <a:r>
              <a:rPr lang="en-US" altLang="en-US" dirty="0" err="1"/>
              <a:t>thổi</a:t>
            </a:r>
            <a:r>
              <a:rPr lang="en-US" altLang="en-US" dirty="0"/>
              <a:t> </a:t>
            </a:r>
            <a:r>
              <a:rPr lang="en-US" altLang="en-US" dirty="0" err="1"/>
              <a:t>liên</a:t>
            </a:r>
            <a:r>
              <a:rPr lang="en-US" altLang="en-US" dirty="0"/>
              <a:t> </a:t>
            </a:r>
            <a:r>
              <a:rPr lang="en-US" altLang="en-US" dirty="0" err="1"/>
              <a:t>tục</a:t>
            </a:r>
            <a:r>
              <a:rPr lang="en-US" altLang="en-US" dirty="0"/>
              <a:t> </a:t>
            </a:r>
            <a:r>
              <a:rPr lang="en-US" altLang="en-US" dirty="0" err="1"/>
              <a:t>ở</a:t>
            </a:r>
            <a:r>
              <a:rPr lang="en-US" altLang="en-US" dirty="0"/>
              <a:t> KGS II </a:t>
            </a:r>
            <a:r>
              <a:rPr lang="en-US" altLang="en-US" dirty="0" err="1"/>
              <a:t>trái</a:t>
            </a:r>
            <a:r>
              <a:rPr lang="en-US" altLang="en-US" dirty="0"/>
              <a:t> (</a:t>
            </a:r>
            <a:r>
              <a:rPr lang="en-US" altLang="en-US" dirty="0" err="1"/>
              <a:t>còn</a:t>
            </a:r>
            <a:r>
              <a:rPr lang="en-US" altLang="en-US" dirty="0"/>
              <a:t> </a:t>
            </a:r>
            <a:r>
              <a:rPr lang="en-US" altLang="en-US" dirty="0" err="1"/>
              <a:t>ống</a:t>
            </a:r>
            <a:r>
              <a:rPr lang="en-US" altLang="en-US" dirty="0"/>
              <a:t> ĐM) </a:t>
            </a:r>
            <a:r>
              <a:rPr lang="en-US" altLang="en-US" dirty="0" err="1"/>
              <a:t>hoặc</a:t>
            </a:r>
            <a:r>
              <a:rPr lang="en-US" altLang="en-US" dirty="0"/>
              <a:t> </a:t>
            </a:r>
            <a:r>
              <a:rPr lang="en-US" altLang="en-US" dirty="0" err="1"/>
              <a:t>bên</a:t>
            </a:r>
            <a:r>
              <a:rPr lang="en-US" altLang="en-US" dirty="0"/>
              <a:t> </a:t>
            </a:r>
            <a:r>
              <a:rPr lang="en-US" altLang="en-US" dirty="0" err="1"/>
              <a:t>ngực</a:t>
            </a:r>
            <a:r>
              <a:rPr lang="en-US" altLang="en-US" dirty="0"/>
              <a:t> </a:t>
            </a:r>
            <a:r>
              <a:rPr lang="en-US" altLang="en-US" dirty="0" err="1"/>
              <a:t>phải</a:t>
            </a:r>
            <a:r>
              <a:rPr lang="en-US" altLang="en-US" dirty="0"/>
              <a:t> </a:t>
            </a:r>
            <a:r>
              <a:rPr lang="en-US" altLang="en-US" dirty="0" err="1"/>
              <a:t>hoặc</a:t>
            </a:r>
            <a:r>
              <a:rPr lang="en-US" altLang="en-US" dirty="0"/>
              <a:t> </a:t>
            </a:r>
            <a:r>
              <a:rPr lang="en-US" altLang="en-US" dirty="0" err="1"/>
              <a:t>sau</a:t>
            </a:r>
            <a:r>
              <a:rPr lang="en-US" altLang="en-US" dirty="0"/>
              <a:t> </a:t>
            </a:r>
            <a:r>
              <a:rPr lang="en-US" altLang="en-US" dirty="0" err="1"/>
              <a:t>lưng</a:t>
            </a:r>
            <a:r>
              <a:rPr lang="en-US" altLang="en-US" dirty="0"/>
              <a:t> </a:t>
            </a:r>
            <a:r>
              <a:rPr lang="en-US" altLang="en-US" dirty="0" err="1"/>
              <a:t>giữa</a:t>
            </a:r>
            <a:r>
              <a:rPr lang="en-US" altLang="en-US" dirty="0"/>
              <a:t> 2 </a:t>
            </a:r>
            <a:r>
              <a:rPr lang="en-US" altLang="en-US" dirty="0" err="1"/>
              <a:t>xương</a:t>
            </a:r>
            <a:r>
              <a:rPr lang="en-US" altLang="en-US" dirty="0"/>
              <a:t> </a:t>
            </a:r>
            <a:r>
              <a:rPr lang="en-US" altLang="en-US" dirty="0" err="1"/>
              <a:t>bả</a:t>
            </a:r>
            <a:r>
              <a:rPr lang="en-US" altLang="en-US" dirty="0"/>
              <a:t> </a:t>
            </a:r>
            <a:r>
              <a:rPr lang="en-US" altLang="en-US" dirty="0" err="1"/>
              <a:t>vai</a:t>
            </a:r>
            <a:r>
              <a:rPr lang="en-US" altLang="en-US" dirty="0"/>
              <a:t> (</a:t>
            </a:r>
            <a:r>
              <a:rPr lang="en-US" altLang="en-US" dirty="0" err="1"/>
              <a:t>tuần</a:t>
            </a:r>
            <a:r>
              <a:rPr lang="en-US" altLang="en-US" dirty="0"/>
              <a:t> </a:t>
            </a:r>
            <a:r>
              <a:rPr lang="en-US" altLang="en-US" dirty="0" err="1"/>
              <a:t>hòan</a:t>
            </a:r>
            <a:r>
              <a:rPr lang="en-US" altLang="en-US" dirty="0"/>
              <a:t> </a:t>
            </a:r>
            <a:r>
              <a:rPr lang="en-US" altLang="en-US" dirty="0" err="1"/>
              <a:t>bàng</a:t>
            </a:r>
            <a:r>
              <a:rPr lang="en-US" altLang="en-US" dirty="0"/>
              <a:t> </a:t>
            </a:r>
            <a:r>
              <a:rPr lang="en-US" altLang="en-US" dirty="0" err="1"/>
              <a:t>hệ</a:t>
            </a:r>
            <a:r>
              <a:rPr lang="en-US" altLang="en-US" dirty="0"/>
              <a:t> </a:t>
            </a:r>
            <a:r>
              <a:rPr lang="en-US" altLang="en-US" dirty="0" err="1"/>
              <a:t>chủ-phổi</a:t>
            </a:r>
            <a:r>
              <a:rPr lang="en-US" altLang="en-US" dirty="0"/>
              <a:t>)</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89" name="Group 6"/>
          <p:cNvGrpSpPr/>
          <p:nvPr/>
        </p:nvGrpSpPr>
        <p:grpSpPr bwMode="auto">
          <a:xfrm>
            <a:off x="1524000" y="34926"/>
            <a:ext cx="9144000" cy="6881813"/>
            <a:chOff x="1" y="34413"/>
            <a:chExt cx="9143998" cy="6882580"/>
          </a:xfrm>
        </p:grpSpPr>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4413"/>
              <a:ext cx="3395840" cy="253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685800"/>
              <a:ext cx="5638799" cy="4948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93" y="2192470"/>
              <a:ext cx="3367347" cy="472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981200" y="274638"/>
            <a:ext cx="8229600" cy="639762"/>
          </a:xfrm>
        </p:spPr>
        <p:txBody>
          <a:bodyPr>
            <a:no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5. TRIỆU CHỨNG LÂM SÀNG</a:t>
            </a:r>
          </a:p>
        </p:txBody>
      </p:sp>
      <p:sp>
        <p:nvSpPr>
          <p:cNvPr id="38914" name="Rectangle 3"/>
          <p:cNvSpPr>
            <a:spLocks noGrp="1" noChangeArrowheads="1"/>
          </p:cNvSpPr>
          <p:nvPr>
            <p:ph idx="1"/>
          </p:nvPr>
        </p:nvSpPr>
        <p:spPr>
          <a:xfrm>
            <a:off x="300789" y="1143000"/>
            <a:ext cx="11333748" cy="5562600"/>
          </a:xfrm>
        </p:spPr>
        <p:txBody>
          <a:bodyPr>
            <a:noAutofit/>
          </a:bodyPr>
          <a:lstStyle/>
          <a:p>
            <a:pPr eaLnBrk="1" hangingPunct="1">
              <a:lnSpc>
                <a:spcPct val="100000"/>
              </a:lnSpc>
              <a:spcBef>
                <a:spcPts val="600"/>
              </a:spcBef>
            </a:pPr>
            <a:r>
              <a:rPr lang="en-US" altLang="en-US" sz="2600" b="1" dirty="0" err="1">
                <a:solidFill>
                  <a:srgbClr val="0432FF"/>
                </a:solidFill>
              </a:rPr>
              <a:t>Hội</a:t>
            </a:r>
            <a:r>
              <a:rPr lang="en-US" altLang="en-US" sz="2600" b="1" dirty="0">
                <a:solidFill>
                  <a:srgbClr val="0432FF"/>
                </a:solidFill>
              </a:rPr>
              <a:t> </a:t>
            </a:r>
            <a:r>
              <a:rPr lang="en-US" altLang="en-US" sz="2600" b="1" dirty="0" err="1">
                <a:solidFill>
                  <a:srgbClr val="0432FF"/>
                </a:solidFill>
              </a:rPr>
              <a:t>chứng</a:t>
            </a:r>
            <a:r>
              <a:rPr lang="en-US" altLang="en-US" sz="2600" b="1" dirty="0">
                <a:solidFill>
                  <a:srgbClr val="0432FF"/>
                </a:solidFill>
              </a:rPr>
              <a:t> DiGeorge</a:t>
            </a:r>
          </a:p>
          <a:p>
            <a:pPr lvl="1" eaLnBrk="1" hangingPunct="1">
              <a:lnSpc>
                <a:spcPct val="100000"/>
              </a:lnSpc>
              <a:spcBef>
                <a:spcPts val="600"/>
              </a:spcBef>
            </a:pPr>
            <a:r>
              <a:rPr lang="en-US" altLang="en-US" sz="2600" dirty="0" err="1"/>
              <a:t>Bất</a:t>
            </a:r>
            <a:r>
              <a:rPr lang="en-US" altLang="en-US" sz="2600" dirty="0"/>
              <a:t> </a:t>
            </a:r>
            <a:r>
              <a:rPr lang="en-US" altLang="en-US" sz="2600" dirty="0" err="1"/>
              <a:t>thường</a:t>
            </a:r>
            <a:r>
              <a:rPr lang="en-US" altLang="en-US" sz="2600" dirty="0"/>
              <a:t> </a:t>
            </a:r>
            <a:r>
              <a:rPr lang="en-US" altLang="en-US" sz="2600" dirty="0" err="1"/>
              <a:t>vùng</a:t>
            </a:r>
            <a:r>
              <a:rPr lang="en-US" altLang="en-US" sz="2600" dirty="0"/>
              <a:t> </a:t>
            </a:r>
            <a:r>
              <a:rPr lang="en-US" altLang="en-US" sz="2600" dirty="0" err="1"/>
              <a:t>đầu</a:t>
            </a:r>
            <a:r>
              <a:rPr lang="en-US" altLang="en-US" sz="2600" dirty="0"/>
              <a:t> </a:t>
            </a:r>
            <a:r>
              <a:rPr lang="en-US" altLang="en-US" sz="2600" dirty="0" err="1"/>
              <a:t>mặt</a:t>
            </a:r>
            <a:r>
              <a:rPr lang="en-US" altLang="en-US" sz="2600" dirty="0"/>
              <a:t> </a:t>
            </a:r>
            <a:r>
              <a:rPr lang="en-US" altLang="en-US" sz="2600" dirty="0" err="1"/>
              <a:t>cổ</a:t>
            </a:r>
            <a:r>
              <a:rPr lang="en-US" altLang="en-US" sz="2600" dirty="0"/>
              <a:t>: </a:t>
            </a:r>
            <a:r>
              <a:rPr lang="en-US" altLang="en-US" sz="2600" dirty="0" err="1"/>
              <a:t>đầu</a:t>
            </a:r>
            <a:r>
              <a:rPr lang="en-US" altLang="en-US" sz="2600" dirty="0"/>
              <a:t> </a:t>
            </a:r>
            <a:r>
              <a:rPr lang="en-US" altLang="en-US" sz="2600" dirty="0" err="1"/>
              <a:t>nhỏ</a:t>
            </a:r>
            <a:r>
              <a:rPr lang="en-US" altLang="en-US" sz="2600" dirty="0"/>
              <a:t>, </a:t>
            </a:r>
            <a:r>
              <a:rPr lang="en-US" altLang="en-US" sz="2600" dirty="0" err="1"/>
              <a:t>mặt</a:t>
            </a:r>
            <a:r>
              <a:rPr lang="en-US" altLang="en-US" sz="2600" dirty="0"/>
              <a:t> </a:t>
            </a:r>
            <a:r>
              <a:rPr lang="en-US" altLang="en-US" sz="2600" dirty="0" err="1"/>
              <a:t>không</a:t>
            </a:r>
            <a:r>
              <a:rPr lang="en-US" altLang="en-US" sz="2600" dirty="0"/>
              <a:t> </a:t>
            </a:r>
            <a:r>
              <a:rPr lang="en-US" altLang="en-US" sz="2600" dirty="0" err="1"/>
              <a:t>cân</a:t>
            </a:r>
            <a:r>
              <a:rPr lang="en-US" altLang="en-US" sz="2600" dirty="0"/>
              <a:t> </a:t>
            </a:r>
            <a:r>
              <a:rPr lang="en-US" altLang="en-US" sz="2600" dirty="0" err="1"/>
              <a:t>xứng</a:t>
            </a:r>
            <a:r>
              <a:rPr lang="en-US" altLang="en-US" sz="2600" dirty="0"/>
              <a:t> </a:t>
            </a:r>
            <a:r>
              <a:rPr lang="en-US" altLang="en-US" sz="2600" dirty="0" err="1"/>
              <a:t>lúc</a:t>
            </a:r>
            <a:r>
              <a:rPr lang="en-US" altLang="en-US" sz="2600" dirty="0"/>
              <a:t> </a:t>
            </a:r>
            <a:r>
              <a:rPr lang="en-US" altLang="en-US" sz="2600" dirty="0" err="1"/>
              <a:t>khóc</a:t>
            </a:r>
            <a:r>
              <a:rPr lang="en-US" altLang="en-US" sz="2600" dirty="0"/>
              <a:t>, mi </a:t>
            </a:r>
            <a:r>
              <a:rPr lang="en-US" altLang="en-US" sz="2600" dirty="0" err="1"/>
              <a:t>mắt</a:t>
            </a:r>
            <a:r>
              <a:rPr lang="en-US" altLang="en-US" sz="2600" dirty="0"/>
              <a:t> </a:t>
            </a:r>
            <a:r>
              <a:rPr lang="en-US" altLang="en-US" sz="2600" dirty="0" err="1"/>
              <a:t>thâm</a:t>
            </a:r>
            <a:r>
              <a:rPr lang="en-US" altLang="en-US" sz="2600" dirty="0"/>
              <a:t>, </a:t>
            </a:r>
            <a:r>
              <a:rPr lang="en-US" altLang="en-US" sz="2600" dirty="0" err="1"/>
              <a:t>sứt</a:t>
            </a:r>
            <a:r>
              <a:rPr lang="en-US" altLang="en-US" sz="2600" dirty="0"/>
              <a:t> </a:t>
            </a:r>
            <a:r>
              <a:rPr lang="en-US" altLang="en-US" sz="2600" dirty="0" err="1"/>
              <a:t>môi-chẻ</a:t>
            </a:r>
            <a:r>
              <a:rPr lang="en-US" altLang="en-US" sz="2600" dirty="0"/>
              <a:t> </a:t>
            </a:r>
            <a:r>
              <a:rPr lang="en-US" altLang="en-US" sz="2600" dirty="0" err="1"/>
              <a:t>vòm</a:t>
            </a:r>
            <a:r>
              <a:rPr lang="en-US" altLang="en-US" sz="2600" dirty="0"/>
              <a:t> (50%), </a:t>
            </a:r>
            <a:r>
              <a:rPr lang="en-US" altLang="en-US" sz="2600" dirty="0" err="1"/>
              <a:t>cằm</a:t>
            </a:r>
            <a:r>
              <a:rPr lang="en-US" altLang="en-US" sz="2600" dirty="0"/>
              <a:t>, </a:t>
            </a:r>
            <a:r>
              <a:rPr lang="en-US" altLang="en-US" sz="2600" dirty="0" err="1"/>
              <a:t>miệng</a:t>
            </a:r>
            <a:r>
              <a:rPr lang="en-US" altLang="en-US" sz="2600" dirty="0"/>
              <a:t> </a:t>
            </a:r>
            <a:r>
              <a:rPr lang="en-US" altLang="en-US" sz="2600" dirty="0" err="1"/>
              <a:t>và</a:t>
            </a:r>
            <a:r>
              <a:rPr lang="en-US" altLang="en-US" sz="2600" dirty="0"/>
              <a:t> </a:t>
            </a:r>
            <a:r>
              <a:rPr lang="en-US" altLang="en-US" sz="2600" dirty="0" err="1"/>
              <a:t>đầu</a:t>
            </a:r>
            <a:r>
              <a:rPr lang="en-US" altLang="en-US" sz="2600" dirty="0"/>
              <a:t> </a:t>
            </a:r>
            <a:r>
              <a:rPr lang="en-US" altLang="en-US" sz="2600" dirty="0" err="1"/>
              <a:t>mũi</a:t>
            </a:r>
            <a:r>
              <a:rPr lang="en-US" altLang="en-US" sz="2600" dirty="0"/>
              <a:t> </a:t>
            </a:r>
            <a:r>
              <a:rPr lang="en-US" altLang="en-US" sz="2600" dirty="0" err="1"/>
              <a:t>nhỏ</a:t>
            </a:r>
            <a:r>
              <a:rPr lang="en-US" altLang="en-US" sz="2600" dirty="0"/>
              <a:t>, </a:t>
            </a:r>
            <a:r>
              <a:rPr lang="en-US" altLang="en-US" sz="2600" dirty="0" err="1"/>
              <a:t>lỗ</a:t>
            </a:r>
            <a:r>
              <a:rPr lang="en-US" altLang="en-US" sz="2600" dirty="0"/>
              <a:t> tai </a:t>
            </a:r>
            <a:r>
              <a:rPr lang="en-US" altLang="en-US" sz="2600" dirty="0" err="1"/>
              <a:t>nhỏ</a:t>
            </a:r>
            <a:r>
              <a:rPr lang="en-US" altLang="en-US" sz="2600" dirty="0"/>
              <a:t>, </a:t>
            </a:r>
            <a:r>
              <a:rPr lang="en-US" altLang="en-US" sz="2600" dirty="0" err="1"/>
              <a:t>điếc</a:t>
            </a:r>
            <a:r>
              <a:rPr lang="en-US" altLang="en-US" sz="2600" dirty="0"/>
              <a:t>, </a:t>
            </a:r>
            <a:r>
              <a:rPr lang="en-US" altLang="en-US" sz="2600" dirty="0" err="1"/>
              <a:t>bất</a:t>
            </a:r>
            <a:r>
              <a:rPr lang="en-US" altLang="en-US" sz="2600" dirty="0"/>
              <a:t> </a:t>
            </a:r>
            <a:r>
              <a:rPr lang="en-US" altLang="en-US" sz="2600" dirty="0" err="1"/>
              <a:t>thường</a:t>
            </a:r>
            <a:r>
              <a:rPr lang="en-US" altLang="en-US" sz="2600" dirty="0"/>
              <a:t> </a:t>
            </a:r>
            <a:r>
              <a:rPr lang="en-US" altLang="en-US" sz="2600" dirty="0" err="1"/>
              <a:t>thanh-thực</a:t>
            </a:r>
            <a:r>
              <a:rPr lang="en-US" altLang="en-US" sz="2600" dirty="0"/>
              <a:t> </a:t>
            </a:r>
            <a:r>
              <a:rPr lang="en-US" altLang="en-US" sz="2600" dirty="0" err="1"/>
              <a:t>quản</a:t>
            </a:r>
            <a:r>
              <a:rPr lang="en-US" altLang="en-US" sz="2600" dirty="0"/>
              <a:t>,</a:t>
            </a:r>
          </a:p>
          <a:p>
            <a:pPr lvl="1" eaLnBrk="1" hangingPunct="1">
              <a:lnSpc>
                <a:spcPct val="100000"/>
              </a:lnSpc>
              <a:spcBef>
                <a:spcPts val="600"/>
              </a:spcBef>
            </a:pPr>
            <a:r>
              <a:rPr lang="en-US" altLang="en-US" sz="2600" dirty="0"/>
              <a:t>Tim </a:t>
            </a:r>
            <a:r>
              <a:rPr lang="en-US" altLang="en-US" sz="2600" dirty="0" err="1"/>
              <a:t>mạch</a:t>
            </a:r>
            <a:r>
              <a:rPr lang="en-US" altLang="en-US" sz="2600" dirty="0"/>
              <a:t> (40%): TOF, IAA, VSD, Truncus arteriosus, vascular ring</a:t>
            </a:r>
          </a:p>
          <a:p>
            <a:pPr lvl="1" eaLnBrk="1" hangingPunct="1">
              <a:lnSpc>
                <a:spcPct val="100000"/>
              </a:lnSpc>
              <a:spcBef>
                <a:spcPts val="600"/>
              </a:spcBef>
            </a:pPr>
            <a:r>
              <a:rPr lang="en-US" altLang="en-US" sz="2600" dirty="0" err="1"/>
              <a:t>Khó</a:t>
            </a:r>
            <a:r>
              <a:rPr lang="en-US" altLang="en-US" sz="2600" dirty="0"/>
              <a:t> </a:t>
            </a:r>
            <a:r>
              <a:rPr lang="en-US" altLang="en-US" sz="2600" dirty="0" err="1"/>
              <a:t>nuôi</a:t>
            </a:r>
            <a:r>
              <a:rPr lang="en-US" altLang="en-US" sz="2600" dirty="0"/>
              <a:t> (30%), </a:t>
            </a:r>
            <a:r>
              <a:rPr lang="en-US" altLang="en-US" sz="2600" dirty="0" err="1"/>
              <a:t>không</a:t>
            </a:r>
            <a:r>
              <a:rPr lang="en-US" altLang="en-US" sz="2600" dirty="0"/>
              <a:t> </a:t>
            </a:r>
            <a:r>
              <a:rPr lang="en-US" altLang="en-US" sz="2600" dirty="0" err="1"/>
              <a:t>có</a:t>
            </a:r>
            <a:r>
              <a:rPr lang="en-US" altLang="en-US" sz="2600" dirty="0"/>
              <a:t> </a:t>
            </a:r>
            <a:r>
              <a:rPr lang="en-US" altLang="en-US" sz="2600" dirty="0" err="1"/>
              <a:t>hoặc</a:t>
            </a:r>
            <a:r>
              <a:rPr lang="en-US" altLang="en-US" sz="2600" dirty="0"/>
              <a:t> </a:t>
            </a:r>
            <a:r>
              <a:rPr lang="en-US" altLang="en-US" sz="2600" dirty="0" err="1"/>
              <a:t>bất</a:t>
            </a:r>
            <a:r>
              <a:rPr lang="en-US" altLang="en-US" sz="2600" dirty="0"/>
              <a:t> </a:t>
            </a:r>
            <a:r>
              <a:rPr lang="en-US" altLang="en-US" sz="2600" dirty="0" err="1"/>
              <a:t>thường</a:t>
            </a:r>
            <a:r>
              <a:rPr lang="en-US" altLang="en-US" sz="2600" dirty="0"/>
              <a:t> </a:t>
            </a:r>
            <a:r>
              <a:rPr lang="en-US" altLang="en-US" sz="2600" dirty="0" err="1"/>
              <a:t>ở</a:t>
            </a:r>
            <a:r>
              <a:rPr lang="en-US" altLang="en-US" sz="2600" dirty="0"/>
              <a:t> </a:t>
            </a:r>
            <a:r>
              <a:rPr lang="en-US" altLang="en-US" sz="2600" dirty="0" err="1"/>
              <a:t>thận</a:t>
            </a:r>
            <a:r>
              <a:rPr lang="en-US" altLang="en-US" sz="2600" dirty="0"/>
              <a:t> (37%), </a:t>
            </a:r>
            <a:r>
              <a:rPr lang="en-US" altLang="en-US" sz="2600" b="1" i="1" u="sng" dirty="0" err="1"/>
              <a:t>h</a:t>
            </a:r>
            <a:r>
              <a:rPr lang="en-US" altLang="en-US" sz="2600" b="1" i="1" dirty="0" err="1"/>
              <a:t>ạ</a:t>
            </a:r>
            <a:r>
              <a:rPr lang="en-US" altLang="en-US" sz="2600" b="1" i="1" u="sng" dirty="0"/>
              <a:t> </a:t>
            </a:r>
            <a:r>
              <a:rPr lang="en-US" altLang="en-US" sz="2600" b="1" i="1" u="sng" dirty="0" err="1"/>
              <a:t>calci</a:t>
            </a:r>
            <a:r>
              <a:rPr lang="en-US" altLang="en-US" sz="2600" b="1" i="1" u="sng" dirty="0"/>
              <a:t> </a:t>
            </a:r>
            <a:r>
              <a:rPr lang="en-US" altLang="en-US" sz="2600" b="1" i="1" u="sng" dirty="0" err="1"/>
              <a:t>máu</a:t>
            </a:r>
            <a:r>
              <a:rPr lang="en-US" altLang="en-US" sz="2600" b="1" i="1" u="sng" dirty="0"/>
              <a:t> (50%)</a:t>
            </a:r>
          </a:p>
          <a:p>
            <a:pPr lvl="1" eaLnBrk="1" hangingPunct="1">
              <a:lnSpc>
                <a:spcPct val="100000"/>
              </a:lnSpc>
              <a:spcBef>
                <a:spcPts val="600"/>
              </a:spcBef>
            </a:pPr>
            <a:r>
              <a:rPr lang="en-US" altLang="en-US" sz="2600" dirty="0" err="1"/>
              <a:t>Chậm</a:t>
            </a:r>
            <a:r>
              <a:rPr lang="en-US" altLang="en-US" sz="2600" dirty="0"/>
              <a:t> </a:t>
            </a:r>
            <a:r>
              <a:rPr lang="en-US" altLang="en-US" sz="2600" dirty="0" err="1"/>
              <a:t>phát</a:t>
            </a:r>
            <a:r>
              <a:rPr lang="en-US" altLang="en-US" sz="2600" dirty="0"/>
              <a:t> </a:t>
            </a:r>
            <a:r>
              <a:rPr lang="en-US" altLang="en-US" sz="2600" dirty="0" err="1"/>
              <a:t>triển</a:t>
            </a:r>
            <a:r>
              <a:rPr lang="en-US" altLang="en-US" sz="2600" dirty="0"/>
              <a:t> </a:t>
            </a:r>
            <a:r>
              <a:rPr lang="en-US" altLang="en-US" sz="2600" dirty="0" err="1"/>
              <a:t>tâm</a:t>
            </a:r>
            <a:r>
              <a:rPr lang="en-US" altLang="en-US" sz="2600" dirty="0"/>
              <a:t> </a:t>
            </a:r>
            <a:r>
              <a:rPr lang="en-US" altLang="en-US" sz="2600" dirty="0" err="1"/>
              <a:t>thần</a:t>
            </a:r>
            <a:r>
              <a:rPr lang="en-US" altLang="en-US" sz="2600" dirty="0"/>
              <a:t> </a:t>
            </a:r>
            <a:r>
              <a:rPr lang="en-US" altLang="en-US" sz="2600" dirty="0" err="1"/>
              <a:t>nhẹ</a:t>
            </a:r>
            <a:r>
              <a:rPr lang="en-US" altLang="en-US" sz="2600" dirty="0"/>
              <a:t>, IQ = 70-90, </a:t>
            </a:r>
            <a:r>
              <a:rPr lang="en-US" altLang="en-US" sz="2600" dirty="0" err="1"/>
              <a:t>khó</a:t>
            </a:r>
            <a:r>
              <a:rPr lang="en-US" altLang="en-US" sz="2600" dirty="0"/>
              <a:t> </a:t>
            </a:r>
            <a:r>
              <a:rPr lang="en-US" altLang="en-US" sz="2600" dirty="0" err="1"/>
              <a:t>học</a:t>
            </a:r>
            <a:r>
              <a:rPr lang="en-US" altLang="en-US" sz="2600" dirty="0"/>
              <a:t> (90%), </a:t>
            </a:r>
            <a:r>
              <a:rPr lang="en-US" altLang="en-US" sz="2600" dirty="0" err="1"/>
              <a:t>tâm</a:t>
            </a:r>
            <a:r>
              <a:rPr lang="en-US" altLang="en-US" sz="2600" dirty="0"/>
              <a:t> </a:t>
            </a:r>
            <a:r>
              <a:rPr lang="en-US" altLang="en-US" sz="2600" dirty="0" err="1"/>
              <a:t>thần</a:t>
            </a:r>
            <a:r>
              <a:rPr lang="en-US" altLang="en-US" sz="2600" dirty="0"/>
              <a:t> </a:t>
            </a:r>
            <a:r>
              <a:rPr lang="en-US" altLang="en-US" sz="2600" dirty="0" err="1"/>
              <a:t>phân</a:t>
            </a:r>
            <a:r>
              <a:rPr lang="en-US" altLang="en-US" sz="2600" dirty="0"/>
              <a:t> </a:t>
            </a:r>
            <a:r>
              <a:rPr lang="en-US" altLang="en-US" sz="2600" dirty="0" err="1"/>
              <a:t>liệt</a:t>
            </a:r>
            <a:r>
              <a:rPr lang="en-US" altLang="en-US" sz="2600" dirty="0"/>
              <a:t>, </a:t>
            </a:r>
            <a:r>
              <a:rPr lang="en-US" altLang="en-US" sz="2600" dirty="0" err="1"/>
              <a:t>rối</a:t>
            </a:r>
            <a:r>
              <a:rPr lang="en-US" altLang="en-US" sz="2600" dirty="0"/>
              <a:t> </a:t>
            </a:r>
            <a:r>
              <a:rPr lang="en-US" altLang="en-US" sz="2600" dirty="0" err="1"/>
              <a:t>loạn</a:t>
            </a:r>
            <a:r>
              <a:rPr lang="en-US" altLang="en-US" sz="2600" dirty="0"/>
              <a:t> </a:t>
            </a:r>
            <a:r>
              <a:rPr lang="en-US" altLang="en-US" sz="2600" dirty="0" err="1"/>
              <a:t>lưỡng</a:t>
            </a:r>
            <a:r>
              <a:rPr lang="en-US" altLang="en-US" sz="2600" dirty="0"/>
              <a:t> </a:t>
            </a:r>
            <a:r>
              <a:rPr lang="en-US" altLang="en-US" sz="2600" dirty="0" err="1"/>
              <a:t>cực</a:t>
            </a:r>
            <a:r>
              <a:rPr lang="en-US" altLang="en-US" sz="2600" dirty="0"/>
              <a:t>. Co </a:t>
            </a:r>
            <a:r>
              <a:rPr lang="en-US" altLang="en-US" sz="2600" dirty="0" err="1"/>
              <a:t>giật</a:t>
            </a:r>
            <a:r>
              <a:rPr lang="en-US" altLang="en-US" sz="2600" dirty="0"/>
              <a:t> </a:t>
            </a:r>
            <a:r>
              <a:rPr lang="en-US" altLang="en-US" sz="2600" dirty="0" err="1"/>
              <a:t>không</a:t>
            </a:r>
            <a:r>
              <a:rPr lang="en-US" altLang="en-US" sz="2600" dirty="0"/>
              <a:t> do </a:t>
            </a:r>
            <a:r>
              <a:rPr lang="en-US" altLang="en-US" sz="2600" dirty="0" err="1"/>
              <a:t>hạ</a:t>
            </a:r>
            <a:r>
              <a:rPr lang="en-US" altLang="en-US" sz="2600" dirty="0"/>
              <a:t> </a:t>
            </a:r>
            <a:r>
              <a:rPr lang="en-US" altLang="en-US" sz="2600" dirty="0" err="1"/>
              <a:t>calci</a:t>
            </a:r>
            <a:r>
              <a:rPr lang="en-US" altLang="en-US" sz="2600" dirty="0"/>
              <a:t> </a:t>
            </a:r>
            <a:r>
              <a:rPr lang="en-US" altLang="en-US" sz="2600" dirty="0" err="1"/>
              <a:t>máu</a:t>
            </a:r>
            <a:endParaRPr lang="en-US" altLang="en-US" sz="2600" dirty="0"/>
          </a:p>
          <a:p>
            <a:pPr lvl="1" eaLnBrk="1" hangingPunct="1">
              <a:lnSpc>
                <a:spcPct val="100000"/>
              </a:lnSpc>
              <a:spcBef>
                <a:spcPts val="600"/>
              </a:spcBef>
            </a:pPr>
            <a:r>
              <a:rPr lang="en-US" altLang="en-US" sz="2600" dirty="0" err="1"/>
              <a:t>Bất</a:t>
            </a:r>
            <a:r>
              <a:rPr lang="en-US" altLang="en-US" sz="2600" dirty="0"/>
              <a:t> </a:t>
            </a:r>
            <a:r>
              <a:rPr lang="en-US" altLang="en-US" sz="2600" dirty="0" err="1"/>
              <a:t>thường</a:t>
            </a:r>
            <a:r>
              <a:rPr lang="en-US" altLang="en-US" sz="2600" dirty="0"/>
              <a:t> </a:t>
            </a:r>
            <a:r>
              <a:rPr lang="en-US" altLang="en-US" sz="2600" dirty="0" err="1"/>
              <a:t>hệ</a:t>
            </a:r>
            <a:r>
              <a:rPr lang="en-US" altLang="en-US" sz="2600" dirty="0"/>
              <a:t> </a:t>
            </a:r>
            <a:r>
              <a:rPr lang="en-US" altLang="en-US" sz="2600" dirty="0" err="1"/>
              <a:t>xương</a:t>
            </a:r>
            <a:endParaRPr lang="en-US" altLang="en-US" sz="2600" dirty="0"/>
          </a:p>
          <a:p>
            <a:pPr lvl="1" eaLnBrk="1" hangingPunct="1">
              <a:lnSpc>
                <a:spcPct val="100000"/>
              </a:lnSpc>
              <a:spcBef>
                <a:spcPts val="600"/>
              </a:spcBef>
            </a:pPr>
            <a:r>
              <a:rPr lang="en-US" altLang="en-US" sz="2600" dirty="0" err="1"/>
              <a:t>Khiếm</a:t>
            </a:r>
            <a:r>
              <a:rPr lang="en-US" altLang="en-US" sz="2600" dirty="0"/>
              <a:t> </a:t>
            </a:r>
            <a:r>
              <a:rPr lang="en-US" altLang="en-US" sz="2600" dirty="0" err="1"/>
              <a:t>khuyết</a:t>
            </a:r>
            <a:r>
              <a:rPr lang="en-US" altLang="en-US" sz="2600" dirty="0"/>
              <a:t> hormone </a:t>
            </a:r>
            <a:r>
              <a:rPr lang="en-US" altLang="en-US" sz="2600" dirty="0" err="1"/>
              <a:t>tăng</a:t>
            </a:r>
            <a:r>
              <a:rPr lang="en-US" altLang="en-US" sz="2600" dirty="0"/>
              <a:t> </a:t>
            </a:r>
            <a:r>
              <a:rPr lang="en-US" altLang="en-US" sz="2600" dirty="0" err="1"/>
              <a:t>trưởng</a:t>
            </a:r>
            <a:endParaRPr lang="en-US" altLang="en-US" sz="2600" dirty="0"/>
          </a:p>
          <a:p>
            <a:pPr lvl="1" eaLnBrk="1" hangingPunct="1">
              <a:lnSpc>
                <a:spcPct val="100000"/>
              </a:lnSpc>
              <a:spcBef>
                <a:spcPts val="600"/>
              </a:spcBef>
            </a:pPr>
            <a:r>
              <a:rPr lang="en-US" altLang="en-US" sz="2600" b="1" i="1" u="sng" dirty="0"/>
              <a:t>RL </a:t>
            </a:r>
            <a:r>
              <a:rPr lang="en-US" altLang="en-US" sz="2600" b="1" i="1" u="sng" dirty="0" err="1"/>
              <a:t>miễn</a:t>
            </a:r>
            <a:r>
              <a:rPr lang="en-US" altLang="en-US" sz="2600" b="1" i="1" u="sng" dirty="0"/>
              <a:t> </a:t>
            </a:r>
            <a:r>
              <a:rPr lang="en-US" altLang="en-US" sz="2600" b="1" i="1" u="sng" dirty="0" err="1"/>
              <a:t>dịch</a:t>
            </a:r>
            <a:r>
              <a:rPr lang="en-US" altLang="en-US" sz="2600" b="1" i="1" u="sng" dirty="0"/>
              <a:t> </a:t>
            </a:r>
            <a:r>
              <a:rPr lang="en-US" altLang="en-US" sz="2600" b="1" i="1" u="sng" dirty="0" err="1"/>
              <a:t>nặng</a:t>
            </a:r>
            <a:r>
              <a:rPr lang="en-US" altLang="en-US" sz="2600" b="1" i="1" u="sng" dirty="0"/>
              <a:t> </a:t>
            </a:r>
            <a:r>
              <a:rPr lang="en-US" altLang="en-US" sz="2600" dirty="0"/>
              <a:t>do </a:t>
            </a:r>
            <a:r>
              <a:rPr lang="en-US" altLang="en-US" sz="2600" dirty="0" err="1"/>
              <a:t>lymphocte</a:t>
            </a:r>
            <a:r>
              <a:rPr lang="en-US" altLang="en-US" sz="2600" dirty="0"/>
              <a:t> T </a:t>
            </a:r>
            <a:r>
              <a:rPr lang="en-US" altLang="en-US" sz="2600" dirty="0" err="1"/>
              <a:t>bất</a:t>
            </a:r>
            <a:r>
              <a:rPr lang="en-US" altLang="en-US" sz="2600" dirty="0"/>
              <a:t> </a:t>
            </a:r>
            <a:r>
              <a:rPr lang="en-US" altLang="en-US" sz="2600" dirty="0" err="1"/>
              <a:t>thường</a:t>
            </a:r>
            <a:r>
              <a:rPr lang="en-US" altLang="en-US" sz="2600" dirty="0"/>
              <a:t>, </a:t>
            </a:r>
            <a:r>
              <a:rPr lang="en-US" altLang="en-US" sz="2600" dirty="0" err="1"/>
              <a:t>dễ</a:t>
            </a:r>
            <a:r>
              <a:rPr lang="en-US" altLang="en-US" sz="2600" dirty="0"/>
              <a:t> </a:t>
            </a:r>
            <a:r>
              <a:rPr lang="en-US" altLang="en-US" sz="2600" dirty="0" err="1"/>
              <a:t>bị</a:t>
            </a:r>
            <a:r>
              <a:rPr lang="en-US" altLang="en-US" sz="2600" dirty="0"/>
              <a:t> </a:t>
            </a:r>
            <a:r>
              <a:rPr lang="en-US" altLang="en-US" sz="2600" dirty="0" err="1"/>
              <a:t>nhiễm</a:t>
            </a:r>
            <a:r>
              <a:rPr lang="en-US" altLang="en-US" sz="2600" dirty="0"/>
              <a:t> </a:t>
            </a:r>
            <a:r>
              <a:rPr lang="en-US" altLang="en-US" sz="2600" dirty="0" err="1"/>
              <a:t>trùng</a:t>
            </a:r>
            <a:endParaRPr lang="en-US" altLang="en-US" sz="26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981200" y="274638"/>
            <a:ext cx="8229600" cy="711951"/>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5. TRIỆU CHỨNG LÂM SÀNG</a:t>
            </a:r>
          </a:p>
        </p:txBody>
      </p:sp>
      <p:sp>
        <p:nvSpPr>
          <p:cNvPr id="41986" name="Rectangle 3"/>
          <p:cNvSpPr>
            <a:spLocks noGrp="1" noChangeArrowheads="1"/>
          </p:cNvSpPr>
          <p:nvPr>
            <p:ph idx="1"/>
          </p:nvPr>
        </p:nvSpPr>
        <p:spPr>
          <a:xfrm>
            <a:off x="902368" y="1295400"/>
            <a:ext cx="9613232" cy="5181600"/>
          </a:xfrm>
        </p:spPr>
        <p:txBody>
          <a:bodyPr>
            <a:normAutofit/>
          </a:bodyPr>
          <a:lstStyle/>
          <a:p>
            <a:pPr eaLnBrk="1" hangingPunct="1">
              <a:lnSpc>
                <a:spcPct val="100000"/>
              </a:lnSpc>
              <a:spcBef>
                <a:spcPts val="600"/>
              </a:spcBef>
            </a:pPr>
            <a:r>
              <a:rPr lang="en-US" altLang="en-US" b="1" dirty="0" err="1">
                <a:solidFill>
                  <a:srgbClr val="0432FF"/>
                </a:solidFill>
              </a:rPr>
              <a:t>Hội</a:t>
            </a:r>
            <a:r>
              <a:rPr lang="en-US" altLang="en-US" b="1" dirty="0">
                <a:solidFill>
                  <a:srgbClr val="0432FF"/>
                </a:solidFill>
              </a:rPr>
              <a:t> </a:t>
            </a:r>
            <a:r>
              <a:rPr lang="en-US" altLang="en-US" b="1" dirty="0" err="1">
                <a:solidFill>
                  <a:srgbClr val="0432FF"/>
                </a:solidFill>
              </a:rPr>
              <a:t>chứng</a:t>
            </a:r>
            <a:r>
              <a:rPr lang="en-US" altLang="en-US" b="1" dirty="0">
                <a:solidFill>
                  <a:srgbClr val="0432FF"/>
                </a:solidFill>
              </a:rPr>
              <a:t> </a:t>
            </a:r>
            <a:r>
              <a:rPr lang="en-US" altLang="en-US" b="1" dirty="0" err="1">
                <a:solidFill>
                  <a:srgbClr val="0432FF"/>
                </a:solidFill>
              </a:rPr>
              <a:t>Allagile</a:t>
            </a:r>
            <a:endParaRPr lang="en-US" altLang="en-US" b="1" dirty="0">
              <a:solidFill>
                <a:srgbClr val="0432FF"/>
              </a:solidFill>
            </a:endParaRPr>
          </a:p>
          <a:p>
            <a:pPr lvl="1" eaLnBrk="1" hangingPunct="1">
              <a:lnSpc>
                <a:spcPct val="100000"/>
              </a:lnSpc>
              <a:spcBef>
                <a:spcPts val="900"/>
              </a:spcBef>
              <a:buFont typeface="Wingdings" panose="05000000000000000000" pitchFamily="2" charset="2"/>
              <a:buChar char="ü"/>
            </a:pPr>
            <a:r>
              <a:rPr lang="en-US" altLang="en-US" sz="2800" dirty="0" err="1"/>
              <a:t>Tắc</a:t>
            </a:r>
            <a:r>
              <a:rPr lang="en-US" altLang="en-US" sz="2800" dirty="0"/>
              <a:t> </a:t>
            </a:r>
            <a:r>
              <a:rPr lang="en-US" altLang="en-US" sz="2800" dirty="0" err="1"/>
              <a:t>mật</a:t>
            </a:r>
            <a:r>
              <a:rPr lang="en-US" altLang="en-US" sz="2800" dirty="0"/>
              <a:t> </a:t>
            </a:r>
            <a:r>
              <a:rPr lang="en-US" altLang="en-US" sz="2800" dirty="0" err="1"/>
              <a:t>trong</a:t>
            </a:r>
            <a:r>
              <a:rPr lang="en-US" altLang="en-US" sz="2800" dirty="0"/>
              <a:t> </a:t>
            </a:r>
            <a:r>
              <a:rPr lang="en-US" altLang="en-US" sz="2800" dirty="0" err="1"/>
              <a:t>gan</a:t>
            </a:r>
            <a:r>
              <a:rPr lang="en-US" altLang="en-US" sz="2800" dirty="0"/>
              <a:t> </a:t>
            </a:r>
            <a:r>
              <a:rPr lang="en-US" altLang="en-US" sz="2800" dirty="0" err="1"/>
              <a:t>mãn</a:t>
            </a:r>
            <a:r>
              <a:rPr lang="en-US" altLang="en-US" sz="2800" dirty="0"/>
              <a:t> </a:t>
            </a:r>
            <a:r>
              <a:rPr lang="en-US" altLang="en-US" sz="2800" dirty="0" err="1"/>
              <a:t>tính</a:t>
            </a:r>
            <a:r>
              <a:rPr lang="en-US" altLang="en-US" sz="2800" dirty="0"/>
              <a:t>, </a:t>
            </a:r>
            <a:r>
              <a:rPr lang="en-US" altLang="en-US" sz="2800" dirty="0" err="1"/>
              <a:t>có</a:t>
            </a:r>
            <a:r>
              <a:rPr lang="en-US" altLang="en-US" sz="2800" dirty="0"/>
              <a:t> </a:t>
            </a:r>
            <a:r>
              <a:rPr lang="en-US" altLang="en-US" sz="2800" dirty="0" err="1"/>
              <a:t>tính</a:t>
            </a:r>
            <a:r>
              <a:rPr lang="en-US" altLang="en-US" sz="2800" dirty="0"/>
              <a:t> </a:t>
            </a:r>
            <a:r>
              <a:rPr lang="en-US" altLang="en-US" sz="2800" dirty="0" err="1"/>
              <a:t>gia</a:t>
            </a:r>
            <a:r>
              <a:rPr lang="en-US" altLang="en-US" sz="2800" dirty="0"/>
              <a:t> </a:t>
            </a:r>
            <a:r>
              <a:rPr lang="en-US" altLang="en-US" sz="2800" dirty="0" err="1"/>
              <a:t>đình</a:t>
            </a:r>
            <a:endParaRPr lang="en-US" altLang="en-US" sz="2800" dirty="0"/>
          </a:p>
          <a:p>
            <a:pPr lvl="1" eaLnBrk="1" hangingPunct="1">
              <a:lnSpc>
                <a:spcPct val="100000"/>
              </a:lnSpc>
              <a:spcBef>
                <a:spcPts val="900"/>
              </a:spcBef>
              <a:buFont typeface="Wingdings" panose="05000000000000000000" pitchFamily="2" charset="2"/>
              <a:buChar char="ü"/>
            </a:pPr>
            <a:r>
              <a:rPr lang="en-US" altLang="en-US" sz="2800" dirty="0"/>
              <a:t>TBS </a:t>
            </a:r>
            <a:r>
              <a:rPr lang="en-US" altLang="en-US" sz="2800" dirty="0" err="1"/>
              <a:t>thường</a:t>
            </a:r>
            <a:r>
              <a:rPr lang="en-US" altLang="en-US" sz="2800" dirty="0"/>
              <a:t> </a:t>
            </a:r>
            <a:r>
              <a:rPr lang="en-US" altLang="en-US" sz="2800" dirty="0" err="1"/>
              <a:t>là</a:t>
            </a:r>
            <a:r>
              <a:rPr lang="en-US" altLang="en-US" sz="2800" dirty="0"/>
              <a:t> </a:t>
            </a:r>
            <a:r>
              <a:rPr lang="en-US" altLang="en-US" sz="2800" dirty="0" err="1"/>
              <a:t>hẹp</a:t>
            </a:r>
            <a:r>
              <a:rPr lang="en-US" altLang="en-US" sz="2800" dirty="0"/>
              <a:t> ĐMP, </a:t>
            </a:r>
            <a:r>
              <a:rPr lang="en-US" altLang="en-US" sz="2800" dirty="0" err="1"/>
              <a:t>tứ</a:t>
            </a:r>
            <a:r>
              <a:rPr lang="en-US" altLang="en-US" sz="2800" dirty="0"/>
              <a:t> </a:t>
            </a:r>
            <a:r>
              <a:rPr lang="en-US" altLang="en-US" sz="2800" dirty="0" err="1"/>
              <a:t>chứng</a:t>
            </a:r>
            <a:r>
              <a:rPr lang="en-US" altLang="en-US" sz="2800" dirty="0"/>
              <a:t> Fallot</a:t>
            </a:r>
          </a:p>
          <a:p>
            <a:pPr lvl="1" eaLnBrk="1" hangingPunct="1">
              <a:lnSpc>
                <a:spcPct val="100000"/>
              </a:lnSpc>
              <a:spcBef>
                <a:spcPts val="900"/>
              </a:spcBef>
              <a:buFont typeface="Wingdings" panose="05000000000000000000" pitchFamily="2" charset="2"/>
              <a:buChar char="ü"/>
            </a:pPr>
            <a:r>
              <a:rPr lang="en-US" altLang="en-US" sz="2800" dirty="0" err="1"/>
              <a:t>Đốt</a:t>
            </a:r>
            <a:r>
              <a:rPr lang="en-US" altLang="en-US" sz="2800" dirty="0"/>
              <a:t> </a:t>
            </a:r>
            <a:r>
              <a:rPr lang="en-US" altLang="en-US" sz="2800" dirty="0" err="1"/>
              <a:t>sống</a:t>
            </a:r>
            <a:r>
              <a:rPr lang="en-US" altLang="en-US" sz="2800" dirty="0"/>
              <a:t> </a:t>
            </a:r>
            <a:r>
              <a:rPr lang="en-US" altLang="en-US" sz="2800" dirty="0" err="1"/>
              <a:t>hình</a:t>
            </a:r>
            <a:r>
              <a:rPr lang="en-US" altLang="en-US" sz="2800" dirty="0"/>
              <a:t> </a:t>
            </a:r>
            <a:r>
              <a:rPr lang="en-US" altLang="en-US" sz="2800" dirty="0" err="1"/>
              <a:t>bướm-chẻ</a:t>
            </a:r>
            <a:r>
              <a:rPr lang="en-US" altLang="en-US" sz="2800" dirty="0"/>
              <a:t> </a:t>
            </a:r>
            <a:r>
              <a:rPr lang="en-US" altLang="en-US" sz="2800" dirty="0" err="1"/>
              <a:t>đôi</a:t>
            </a:r>
            <a:r>
              <a:rPr lang="en-US" altLang="en-US" sz="2800" dirty="0"/>
              <a:t>, </a:t>
            </a:r>
            <a:r>
              <a:rPr lang="en-US" altLang="en-US" sz="2800" dirty="0" err="1"/>
              <a:t>bất</a:t>
            </a:r>
            <a:r>
              <a:rPr lang="en-US" altLang="en-US" sz="2800" dirty="0"/>
              <a:t> </a:t>
            </a:r>
            <a:r>
              <a:rPr lang="en-US" altLang="en-US" sz="2800" dirty="0" err="1"/>
              <a:t>thường</a:t>
            </a:r>
            <a:r>
              <a:rPr lang="en-US" altLang="en-US" sz="2800" dirty="0"/>
              <a:t> </a:t>
            </a:r>
            <a:r>
              <a:rPr lang="en-US" altLang="en-US" sz="2800" dirty="0" err="1"/>
              <a:t>xương</a:t>
            </a:r>
            <a:r>
              <a:rPr lang="en-US" altLang="en-US" sz="2800" dirty="0"/>
              <a:t> </a:t>
            </a:r>
            <a:r>
              <a:rPr lang="en-US" altLang="en-US" sz="2800" dirty="0" err="1"/>
              <a:t>sườn</a:t>
            </a:r>
            <a:endParaRPr lang="en-US" altLang="en-US" sz="2800" dirty="0"/>
          </a:p>
          <a:p>
            <a:pPr lvl="1" eaLnBrk="1" hangingPunct="1">
              <a:lnSpc>
                <a:spcPct val="100000"/>
              </a:lnSpc>
              <a:spcBef>
                <a:spcPts val="900"/>
              </a:spcBef>
              <a:buFont typeface="Wingdings" panose="05000000000000000000" pitchFamily="2" charset="2"/>
              <a:buChar char="ü"/>
            </a:pPr>
            <a:r>
              <a:rPr lang="en-US" altLang="en-US" sz="2800" dirty="0" err="1"/>
              <a:t>Trán</a:t>
            </a:r>
            <a:r>
              <a:rPr lang="en-US" altLang="en-US" sz="2800" dirty="0"/>
              <a:t> </a:t>
            </a:r>
            <a:r>
              <a:rPr lang="en-US" altLang="en-US" sz="2800" dirty="0" err="1"/>
              <a:t>vồ</a:t>
            </a:r>
            <a:r>
              <a:rPr lang="en-US" altLang="en-US" sz="2800" dirty="0"/>
              <a:t>, </a:t>
            </a:r>
            <a:r>
              <a:rPr lang="en-US" altLang="en-US" sz="2800" dirty="0" err="1"/>
              <a:t>mắt</a:t>
            </a:r>
            <a:r>
              <a:rPr lang="en-US" altLang="en-US" sz="2800" dirty="0"/>
              <a:t> </a:t>
            </a:r>
            <a:r>
              <a:rPr lang="en-US" altLang="en-US" sz="2800" dirty="0" err="1"/>
              <a:t>sâu</a:t>
            </a:r>
            <a:r>
              <a:rPr lang="en-US" altLang="en-US" sz="2800" dirty="0"/>
              <a:t>, </a:t>
            </a:r>
            <a:r>
              <a:rPr lang="en-US" altLang="en-US" sz="2800" dirty="0" err="1"/>
              <a:t>mũi</a:t>
            </a:r>
            <a:r>
              <a:rPr lang="en-US" altLang="en-US" sz="2800" dirty="0"/>
              <a:t> </a:t>
            </a:r>
            <a:r>
              <a:rPr lang="en-US" altLang="en-US" sz="2800" dirty="0" err="1"/>
              <a:t>phồng</a:t>
            </a:r>
            <a:r>
              <a:rPr lang="en-US" altLang="en-US" sz="2800" dirty="0"/>
              <a:t>, </a:t>
            </a:r>
            <a:r>
              <a:rPr lang="en-US" altLang="en-US" sz="2800" dirty="0" err="1"/>
              <a:t>cằm</a:t>
            </a:r>
            <a:r>
              <a:rPr lang="en-US" altLang="en-US" sz="2800" dirty="0"/>
              <a:t> </a:t>
            </a:r>
            <a:r>
              <a:rPr lang="en-US" altLang="en-US" sz="2800" dirty="0" err="1"/>
              <a:t>nhọn</a:t>
            </a:r>
            <a:endParaRPr lang="en-US" altLang="en-US" sz="2800" dirty="0"/>
          </a:p>
          <a:p>
            <a:pPr lvl="1" eaLnBrk="1" hangingPunct="1">
              <a:lnSpc>
                <a:spcPct val="100000"/>
              </a:lnSpc>
              <a:spcBef>
                <a:spcPts val="900"/>
              </a:spcBef>
              <a:buFont typeface="Wingdings" panose="05000000000000000000" pitchFamily="2" charset="2"/>
              <a:buChar char="ü"/>
            </a:pPr>
            <a:r>
              <a:rPr lang="en-US" altLang="en-US" sz="2800" dirty="0"/>
              <a:t>Posterior </a:t>
            </a:r>
            <a:r>
              <a:rPr lang="en-US" altLang="en-US" sz="2800" dirty="0" err="1"/>
              <a:t>embryotoxon</a:t>
            </a:r>
            <a:r>
              <a:rPr lang="en-US" altLang="en-US" sz="2800" dirty="0"/>
              <a:t> and prominent </a:t>
            </a:r>
            <a:r>
              <a:rPr lang="en-US" altLang="en-US" sz="2800" dirty="0" err="1"/>
              <a:t>Schwable’s</a:t>
            </a:r>
            <a:r>
              <a:rPr lang="en-US" altLang="en-US" sz="2800" dirty="0"/>
              <a:t> line</a:t>
            </a:r>
          </a:p>
          <a:p>
            <a:pPr lvl="1" eaLnBrk="1" hangingPunct="1">
              <a:lnSpc>
                <a:spcPct val="100000"/>
              </a:lnSpc>
              <a:spcBef>
                <a:spcPts val="900"/>
              </a:spcBef>
              <a:buFont typeface="Wingdings" panose="05000000000000000000" pitchFamily="2" charset="2"/>
              <a:buChar char="ü"/>
            </a:pPr>
            <a:r>
              <a:rPr lang="en-US" altLang="en-US" sz="2800" dirty="0" err="1"/>
              <a:t>Thận</a:t>
            </a:r>
            <a:r>
              <a:rPr lang="en-US" altLang="en-US" sz="2800" dirty="0"/>
              <a:t> </a:t>
            </a:r>
            <a:r>
              <a:rPr lang="en-US" altLang="en-US" sz="2800" dirty="0" err="1"/>
              <a:t>đa</a:t>
            </a:r>
            <a:r>
              <a:rPr lang="en-US" altLang="en-US" sz="2800" dirty="0"/>
              <a:t> </a:t>
            </a:r>
            <a:r>
              <a:rPr lang="en-US" altLang="en-US" sz="2800" dirty="0" err="1"/>
              <a:t>nang</a:t>
            </a:r>
            <a:endParaRPr lang="en-US" altLang="en-US" sz="2800" dirty="0"/>
          </a:p>
          <a:p>
            <a:pPr lvl="1" eaLnBrk="1" hangingPunct="1">
              <a:lnSpc>
                <a:spcPct val="100000"/>
              </a:lnSpc>
              <a:spcBef>
                <a:spcPts val="600"/>
              </a:spcBef>
            </a:pPr>
            <a:endParaRPr lang="en-US" altLang="en-US" sz="28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09" name="Group 7"/>
          <p:cNvGrpSpPr/>
          <p:nvPr/>
        </p:nvGrpSpPr>
        <p:grpSpPr bwMode="auto">
          <a:xfrm>
            <a:off x="1752600" y="152400"/>
            <a:ext cx="8763000" cy="6400800"/>
            <a:chOff x="228600" y="152400"/>
            <a:chExt cx="8763000" cy="6400800"/>
          </a:xfrm>
        </p:grpSpPr>
        <p:pic>
          <p:nvPicPr>
            <p:cNvPr id="43010" name="Picture 43" descr="An external file that holds a picture, illustration, etc., usually as some form of binary object. The name of referred object is alagille.G1.jpg.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8600"/>
              <a:ext cx="4800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1" name="Picture 2" descr="https://encrypted-tbn2.google.com/images?q=tbn:ANd9GcRbTq41x2wZtmxQUaknDT2oOdengqngOnWw1zR0Kj-scHyg-vT9t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52400"/>
              <a:ext cx="35814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4" descr="http://childrennetwork.org/i/Figure%203%20Posterior%20embryotoxon%20in%20AG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3657600"/>
              <a:ext cx="3352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6" descr="http://childrennetwork.org/i/Figure%205%20Butterfly%20vertebrae%203.2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1828800"/>
              <a:ext cx="2819400" cy="469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8" descr="http://childrennetwork.org/i/Figure%207%20Renal%20dysplasia%20in%20AG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200" y="3657600"/>
              <a:ext cx="243071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981200" y="274638"/>
            <a:ext cx="8229600" cy="591636"/>
          </a:xfrm>
        </p:spPr>
        <p:txBody>
          <a:bodyPr>
            <a:no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6. CẬN LÂM SÀNG</a:t>
            </a:r>
          </a:p>
        </p:txBody>
      </p:sp>
      <p:sp>
        <p:nvSpPr>
          <p:cNvPr id="44034" name="Rectangle 3"/>
          <p:cNvSpPr>
            <a:spLocks noGrp="1" noChangeArrowheads="1"/>
          </p:cNvSpPr>
          <p:nvPr>
            <p:ph idx="1"/>
          </p:nvPr>
        </p:nvSpPr>
        <p:spPr>
          <a:xfrm>
            <a:off x="782053" y="1022684"/>
            <a:ext cx="10627894" cy="2117557"/>
          </a:xfrm>
        </p:spPr>
        <p:txBody>
          <a:bodyPr>
            <a:noAutofit/>
          </a:bodyPr>
          <a:lstStyle/>
          <a:p>
            <a:pPr eaLnBrk="1" hangingPunct="1"/>
            <a:r>
              <a:rPr lang="en-US" altLang="en-US" sz="2600" b="1" dirty="0" err="1">
                <a:solidFill>
                  <a:srgbClr val="0432FF"/>
                </a:solidFill>
              </a:rPr>
              <a:t>Điện</a:t>
            </a:r>
            <a:r>
              <a:rPr lang="en-US" altLang="en-US" sz="2600" b="1" dirty="0">
                <a:solidFill>
                  <a:srgbClr val="0432FF"/>
                </a:solidFill>
              </a:rPr>
              <a:t> </a:t>
            </a:r>
            <a:r>
              <a:rPr lang="en-US" altLang="en-US" sz="2600" b="1" dirty="0" err="1">
                <a:solidFill>
                  <a:srgbClr val="0432FF"/>
                </a:solidFill>
              </a:rPr>
              <a:t>tâm</a:t>
            </a:r>
            <a:r>
              <a:rPr lang="en-US" altLang="en-US" sz="2600" b="1" dirty="0">
                <a:solidFill>
                  <a:srgbClr val="0432FF"/>
                </a:solidFill>
              </a:rPr>
              <a:t> </a:t>
            </a:r>
            <a:r>
              <a:rPr lang="en-US" altLang="en-US" sz="2600" b="1" dirty="0" err="1">
                <a:solidFill>
                  <a:srgbClr val="0432FF"/>
                </a:solidFill>
              </a:rPr>
              <a:t>đồ</a:t>
            </a:r>
            <a:endParaRPr lang="en-US" altLang="en-US" sz="2600" b="1" dirty="0">
              <a:solidFill>
                <a:srgbClr val="0432FF"/>
              </a:solidFill>
            </a:endParaRPr>
          </a:p>
          <a:p>
            <a:pPr lvl="1" eaLnBrk="1" hangingPunct="1">
              <a:lnSpc>
                <a:spcPct val="110000"/>
              </a:lnSpc>
              <a:buFont typeface="Wingdings" panose="05000000000000000000" pitchFamily="2" charset="2"/>
              <a:buChar char="ü"/>
            </a:pPr>
            <a:r>
              <a:rPr lang="en-US" altLang="en-US" sz="2600" dirty="0" err="1"/>
              <a:t>Trục</a:t>
            </a:r>
            <a:r>
              <a:rPr lang="en-US" altLang="en-US" sz="2600" dirty="0"/>
              <a:t> QRS </a:t>
            </a:r>
            <a:r>
              <a:rPr lang="en-US" altLang="en-US" sz="2600" dirty="0" err="1"/>
              <a:t>lệch</a:t>
            </a:r>
            <a:r>
              <a:rPr lang="en-US" altLang="en-US" sz="2600" dirty="0"/>
              <a:t> </a:t>
            </a:r>
            <a:r>
              <a:rPr lang="en-US" altLang="en-US" sz="2600" dirty="0" err="1"/>
              <a:t>phải</a:t>
            </a:r>
            <a:r>
              <a:rPr lang="en-US" altLang="en-US" sz="2600" dirty="0"/>
              <a:t>, </a:t>
            </a:r>
            <a:r>
              <a:rPr lang="en-US" altLang="en-US" sz="2600" dirty="0" err="1"/>
              <a:t>có</a:t>
            </a:r>
            <a:r>
              <a:rPr lang="en-US" altLang="en-US" sz="2600" dirty="0"/>
              <a:t> </a:t>
            </a:r>
            <a:r>
              <a:rPr lang="en-US" altLang="en-US" sz="2600" dirty="0" err="1"/>
              <a:t>thể</a:t>
            </a:r>
            <a:r>
              <a:rPr lang="en-US" altLang="en-US" sz="2600" dirty="0"/>
              <a:t> </a:t>
            </a:r>
            <a:r>
              <a:rPr lang="en-US" altLang="en-US" sz="2600" dirty="0" err="1"/>
              <a:t>bình</a:t>
            </a:r>
            <a:r>
              <a:rPr lang="en-US" altLang="en-US" sz="2600" dirty="0"/>
              <a:t> </a:t>
            </a:r>
            <a:r>
              <a:rPr lang="en-US" altLang="en-US" sz="2600" dirty="0" err="1"/>
              <a:t>thường</a:t>
            </a:r>
            <a:r>
              <a:rPr lang="en-US" altLang="en-US" sz="2600" dirty="0"/>
              <a:t> </a:t>
            </a:r>
            <a:r>
              <a:rPr lang="en-US" altLang="en-US" sz="2600" dirty="0" err="1"/>
              <a:t>nếu</a:t>
            </a:r>
            <a:r>
              <a:rPr lang="en-US" altLang="en-US" sz="2600" dirty="0"/>
              <a:t> Fallot “</a:t>
            </a:r>
            <a:r>
              <a:rPr lang="en-US" altLang="en-US" sz="2600" dirty="0" err="1"/>
              <a:t>hồng</a:t>
            </a:r>
            <a:r>
              <a:rPr lang="en-US" altLang="en-US" sz="2600" dirty="0"/>
              <a:t>”</a:t>
            </a:r>
          </a:p>
          <a:p>
            <a:pPr lvl="1" eaLnBrk="1" hangingPunct="1">
              <a:lnSpc>
                <a:spcPct val="120000"/>
              </a:lnSpc>
              <a:buFont typeface="Wingdings" panose="05000000000000000000" pitchFamily="2" charset="2"/>
              <a:buChar char="ü"/>
            </a:pPr>
            <a:r>
              <a:rPr lang="en-US" altLang="en-US" sz="2600" dirty="0" err="1"/>
              <a:t>Dầy</a:t>
            </a:r>
            <a:r>
              <a:rPr lang="en-US" altLang="en-US" sz="2600" dirty="0"/>
              <a:t> </a:t>
            </a:r>
            <a:r>
              <a:rPr lang="en-US" altLang="en-US" sz="2600" dirty="0" err="1"/>
              <a:t>thất</a:t>
            </a:r>
            <a:r>
              <a:rPr lang="en-US" altLang="en-US" sz="2600" dirty="0"/>
              <a:t> </a:t>
            </a:r>
            <a:r>
              <a:rPr lang="en-US" altLang="en-US" sz="2600" dirty="0" err="1"/>
              <a:t>phải</a:t>
            </a:r>
            <a:r>
              <a:rPr lang="en-US" altLang="en-US" sz="2600" dirty="0"/>
              <a:t> </a:t>
            </a:r>
            <a:r>
              <a:rPr lang="en-US" altLang="en-US" sz="2600" dirty="0" err="1"/>
              <a:t>tăng</a:t>
            </a:r>
            <a:r>
              <a:rPr lang="en-US" altLang="en-US" sz="2600" dirty="0"/>
              <a:t> </a:t>
            </a:r>
            <a:r>
              <a:rPr lang="en-US" altLang="en-US" sz="2600" dirty="0" err="1"/>
              <a:t>gánh</a:t>
            </a:r>
            <a:r>
              <a:rPr lang="en-US" altLang="en-US" sz="2600" dirty="0"/>
              <a:t> </a:t>
            </a:r>
            <a:r>
              <a:rPr lang="en-US" altLang="en-US" sz="2600" dirty="0" err="1"/>
              <a:t>tâm</a:t>
            </a:r>
            <a:r>
              <a:rPr lang="en-US" altLang="en-US" sz="2600" dirty="0"/>
              <a:t> </a:t>
            </a:r>
            <a:r>
              <a:rPr lang="en-US" altLang="en-US" sz="2600" dirty="0" err="1"/>
              <a:t>thu</a:t>
            </a:r>
            <a:r>
              <a:rPr lang="en-US" altLang="en-US" sz="2600" dirty="0"/>
              <a:t>, </a:t>
            </a:r>
            <a:r>
              <a:rPr lang="en-US" altLang="en-US" sz="2600" dirty="0" err="1"/>
              <a:t>chuyển</a:t>
            </a:r>
            <a:r>
              <a:rPr lang="en-US" altLang="en-US" sz="2600" dirty="0"/>
              <a:t> </a:t>
            </a:r>
            <a:r>
              <a:rPr lang="en-US" altLang="en-US" sz="2600" dirty="0" err="1"/>
              <a:t>tiếp</a:t>
            </a:r>
            <a:r>
              <a:rPr lang="en-US" altLang="en-US" sz="2600" dirty="0"/>
              <a:t> </a:t>
            </a:r>
            <a:r>
              <a:rPr lang="en-US" altLang="en-US" sz="2600" dirty="0" err="1"/>
              <a:t>đột</a:t>
            </a:r>
            <a:r>
              <a:rPr lang="en-US" altLang="en-US" sz="2600" dirty="0"/>
              <a:t> </a:t>
            </a:r>
            <a:r>
              <a:rPr lang="en-US" altLang="en-US" sz="2600" dirty="0" err="1"/>
              <a:t>ngột</a:t>
            </a:r>
            <a:r>
              <a:rPr lang="en-US" altLang="en-US" sz="2600" dirty="0"/>
              <a:t> </a:t>
            </a:r>
            <a:r>
              <a:rPr lang="en-US" altLang="en-US" sz="2600" dirty="0" err="1"/>
              <a:t>từ</a:t>
            </a:r>
            <a:r>
              <a:rPr lang="en-US" altLang="en-US" sz="2600" dirty="0"/>
              <a:t> V1-V2</a:t>
            </a:r>
          </a:p>
          <a:p>
            <a:pPr lvl="1" eaLnBrk="1" hangingPunct="1">
              <a:lnSpc>
                <a:spcPct val="110000"/>
              </a:lnSpc>
              <a:buFont typeface="Wingdings" panose="05000000000000000000" pitchFamily="2" charset="2"/>
              <a:buChar char="ü"/>
            </a:pPr>
            <a:r>
              <a:rPr lang="en-US" altLang="en-US" sz="2600" dirty="0" err="1"/>
              <a:t>Dầy</a:t>
            </a:r>
            <a:r>
              <a:rPr lang="en-US" altLang="en-US" sz="2600" dirty="0"/>
              <a:t> 2 </a:t>
            </a:r>
            <a:r>
              <a:rPr lang="en-US" altLang="en-US" sz="2600" dirty="0" err="1"/>
              <a:t>thất</a:t>
            </a:r>
            <a:r>
              <a:rPr lang="en-US" altLang="en-US" sz="2600" dirty="0"/>
              <a:t> </a:t>
            </a:r>
            <a:r>
              <a:rPr lang="en-US" altLang="en-US" sz="2600" dirty="0" err="1"/>
              <a:t>trong</a:t>
            </a:r>
            <a:r>
              <a:rPr lang="en-US" altLang="en-US" sz="2600" dirty="0"/>
              <a:t> Fallot “</a:t>
            </a:r>
            <a:r>
              <a:rPr lang="en-US" altLang="en-US" sz="2600" dirty="0" err="1"/>
              <a:t>hồng</a:t>
            </a:r>
            <a:r>
              <a:rPr lang="en-US" altLang="en-US" sz="2600" dirty="0"/>
              <a:t>”</a:t>
            </a:r>
          </a:p>
          <a:p>
            <a:pPr lvl="1" eaLnBrk="1" hangingPunct="1">
              <a:lnSpc>
                <a:spcPct val="110000"/>
              </a:lnSpc>
              <a:buFont typeface="Wingdings" panose="05000000000000000000" pitchFamily="2" charset="2"/>
              <a:buChar char="ü"/>
            </a:pPr>
            <a:r>
              <a:rPr lang="en-US" altLang="en-US" sz="2600" dirty="0" err="1"/>
              <a:t>Lớn</a:t>
            </a:r>
            <a:r>
              <a:rPr lang="en-US" altLang="en-US" sz="2600" dirty="0"/>
              <a:t> </a:t>
            </a:r>
            <a:r>
              <a:rPr lang="en-US" altLang="en-US" sz="2600" dirty="0" err="1"/>
              <a:t>nhĩ</a:t>
            </a:r>
            <a:r>
              <a:rPr lang="en-US" altLang="en-US" sz="2600" dirty="0"/>
              <a:t> </a:t>
            </a:r>
            <a:r>
              <a:rPr lang="en-US" altLang="en-US" sz="2600" dirty="0" err="1"/>
              <a:t>phải</a:t>
            </a:r>
            <a:r>
              <a:rPr lang="en-US" altLang="en-US" sz="2600" dirty="0"/>
              <a:t> </a:t>
            </a:r>
            <a:r>
              <a:rPr lang="en-US" altLang="en-US" sz="2600" dirty="0" err="1"/>
              <a:t>ít</a:t>
            </a:r>
            <a:r>
              <a:rPr lang="en-US" altLang="en-US" sz="2600" dirty="0"/>
              <a:t> </a:t>
            </a:r>
            <a:r>
              <a:rPr lang="en-US" altLang="en-US" sz="2600" dirty="0" err="1"/>
              <a:t>gặp</a:t>
            </a:r>
            <a:endParaRPr lang="en-US" altLang="en-US" sz="2600" dirty="0"/>
          </a:p>
        </p:txBody>
      </p:sp>
      <p:grpSp>
        <p:nvGrpSpPr>
          <p:cNvPr id="2" name="Group 1"/>
          <p:cNvGrpSpPr/>
          <p:nvPr/>
        </p:nvGrpSpPr>
        <p:grpSpPr>
          <a:xfrm>
            <a:off x="1433763" y="3645568"/>
            <a:ext cx="9324473" cy="2995863"/>
            <a:chOff x="1812758" y="3537284"/>
            <a:chExt cx="9324473" cy="2995863"/>
          </a:xfrm>
        </p:grpSpPr>
        <p:pic>
          <p:nvPicPr>
            <p:cNvPr id="44035" name="Picture 4" descr="172F5BC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2758" y="3561347"/>
              <a:ext cx="4572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5" descr="A4C1F3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5231" y="3537284"/>
              <a:ext cx="4572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981200" y="274638"/>
            <a:ext cx="8229600" cy="596348"/>
          </a:xfrm>
        </p:spPr>
        <p:txBody>
          <a:bodyPr/>
          <a:lstStyle/>
          <a:p>
            <a:pPr algn="ctr" eaLnBrk="1" hangingPunct="1">
              <a:defRPr/>
            </a:pPr>
            <a:r>
              <a:rPr lang="en-US" sz="3600" b="1" dirty="0">
                <a:solidFill>
                  <a:srgbClr val="C00000"/>
                </a:solidFill>
                <a:effectLst>
                  <a:outerShdw blurRad="38100" dist="38100" dir="2700000" algn="tl">
                    <a:srgbClr val="000000"/>
                  </a:outerShdw>
                </a:effectLst>
                <a:latin typeface="Calibri" panose="020F0502020204030204" pitchFamily="34" charset="0"/>
                <a:cs typeface="Calibri" panose="020F0502020204030204" pitchFamily="34" charset="0"/>
              </a:rPr>
              <a:t>6. CẬN LÂM SÀNG</a:t>
            </a:r>
          </a:p>
        </p:txBody>
      </p:sp>
      <p:sp>
        <p:nvSpPr>
          <p:cNvPr id="45058" name="Rectangle 3"/>
          <p:cNvSpPr>
            <a:spLocks noGrp="1" noChangeArrowheads="1"/>
          </p:cNvSpPr>
          <p:nvPr>
            <p:ph idx="1"/>
          </p:nvPr>
        </p:nvSpPr>
        <p:spPr>
          <a:xfrm>
            <a:off x="637674" y="794786"/>
            <a:ext cx="10030326" cy="2177014"/>
          </a:xfrm>
        </p:spPr>
        <p:txBody>
          <a:bodyPr/>
          <a:lstStyle/>
          <a:p>
            <a:pPr eaLnBrk="1" hangingPunct="1">
              <a:lnSpc>
                <a:spcPct val="120000"/>
              </a:lnSpc>
            </a:pPr>
            <a:r>
              <a:rPr lang="en-US" altLang="en-US" b="1" dirty="0">
                <a:solidFill>
                  <a:srgbClr val="0432FF"/>
                </a:solidFill>
                <a:latin typeface="Calibri" panose="020F0502020204030204" pitchFamily="34" charset="0"/>
                <a:cs typeface="Calibri" panose="020F0502020204030204" pitchFamily="34" charset="0"/>
              </a:rPr>
              <a:t>X </a:t>
            </a:r>
            <a:r>
              <a:rPr lang="en-US" altLang="en-US" b="1" dirty="0" err="1">
                <a:solidFill>
                  <a:srgbClr val="0432FF"/>
                </a:solidFill>
                <a:latin typeface="Calibri" panose="020F0502020204030204" pitchFamily="34" charset="0"/>
                <a:cs typeface="Calibri" panose="020F0502020204030204" pitchFamily="34" charset="0"/>
              </a:rPr>
              <a:t>quang</a:t>
            </a:r>
            <a:r>
              <a:rPr lang="en-US" altLang="en-US" b="1" dirty="0">
                <a:solidFill>
                  <a:srgbClr val="0432FF"/>
                </a:solidFill>
                <a:latin typeface="Calibri" panose="020F0502020204030204" pitchFamily="34" charset="0"/>
                <a:cs typeface="Calibri" panose="020F0502020204030204" pitchFamily="34" charset="0"/>
              </a:rPr>
              <a:t> </a:t>
            </a:r>
            <a:r>
              <a:rPr lang="en-US" altLang="en-US" b="1" dirty="0" err="1">
                <a:solidFill>
                  <a:srgbClr val="0432FF"/>
                </a:solidFill>
                <a:latin typeface="Calibri" panose="020F0502020204030204" pitchFamily="34" charset="0"/>
                <a:cs typeface="Calibri" panose="020F0502020204030204" pitchFamily="34" charset="0"/>
              </a:rPr>
              <a:t>ngực</a:t>
            </a:r>
            <a:endParaRPr lang="en-US" altLang="en-US" b="1" dirty="0">
              <a:solidFill>
                <a:srgbClr val="0432FF"/>
              </a:solidFill>
              <a:latin typeface="Calibri" panose="020F0502020204030204" pitchFamily="34" charset="0"/>
              <a:cs typeface="Calibri" panose="020F0502020204030204" pitchFamily="34" charset="0"/>
            </a:endParaRPr>
          </a:p>
          <a:p>
            <a:pPr lvl="1">
              <a:spcBef>
                <a:spcPts val="600"/>
              </a:spcBef>
            </a:pPr>
            <a:r>
              <a:rPr lang="en-US" altLang="en-US" dirty="0" err="1">
                <a:latin typeface="Calibri" panose="020F0502020204030204" pitchFamily="34" charset="0"/>
                <a:cs typeface="Calibri" panose="020F0502020204030204" pitchFamily="34" charset="0"/>
              </a:rPr>
              <a:t>Bóng</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tim</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bình</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thường</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hoặc</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nhỏ</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hình</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chiếc</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giày</a:t>
            </a:r>
            <a:endParaRPr lang="en-US" altLang="en-US" dirty="0">
              <a:latin typeface="Calibri" panose="020F0502020204030204" pitchFamily="34" charset="0"/>
              <a:cs typeface="Calibri" panose="020F0502020204030204" pitchFamily="34" charset="0"/>
            </a:endParaRPr>
          </a:p>
          <a:p>
            <a:pPr lvl="1">
              <a:spcBef>
                <a:spcPts val="600"/>
              </a:spcBef>
            </a:pPr>
            <a:r>
              <a:rPr lang="en-US" altLang="en-US" dirty="0" err="1">
                <a:latin typeface="Calibri" panose="020F0502020204030204" pitchFamily="34" charset="0"/>
                <a:cs typeface="Calibri" panose="020F0502020204030204" pitchFamily="34" charset="0"/>
              </a:rPr>
              <a:t>Tuần</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hòan</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phổi</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giảm</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tăng</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nếu</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có</a:t>
            </a:r>
            <a:r>
              <a:rPr lang="en-US" altLang="en-US" dirty="0">
                <a:latin typeface="Calibri" panose="020F0502020204030204" pitchFamily="34" charset="0"/>
                <a:cs typeface="Calibri" panose="020F0502020204030204" pitchFamily="34" charset="0"/>
              </a:rPr>
              <a:t> PDA </a:t>
            </a:r>
            <a:r>
              <a:rPr lang="en-US" altLang="en-US" dirty="0" err="1">
                <a:latin typeface="Calibri" panose="020F0502020204030204" pitchFamily="34" charset="0"/>
                <a:cs typeface="Calibri" panose="020F0502020204030204" pitchFamily="34" charset="0"/>
              </a:rPr>
              <a:t>hoặc</a:t>
            </a:r>
            <a:r>
              <a:rPr lang="en-US" altLang="en-US" dirty="0">
                <a:latin typeface="Calibri" panose="020F0502020204030204" pitchFamily="34" charset="0"/>
                <a:cs typeface="Calibri" panose="020F0502020204030204" pitchFamily="34" charset="0"/>
              </a:rPr>
              <a:t> THBH </a:t>
            </a:r>
            <a:r>
              <a:rPr lang="en-US" altLang="en-US" dirty="0" err="1">
                <a:latin typeface="Calibri" panose="020F0502020204030204" pitchFamily="34" charset="0"/>
                <a:cs typeface="Calibri" panose="020F0502020204030204" pitchFamily="34" charset="0"/>
              </a:rPr>
              <a:t>chủ-phổi</a:t>
            </a:r>
            <a:endParaRPr lang="en-US" altLang="en-US" dirty="0">
              <a:latin typeface="Calibri" panose="020F0502020204030204" pitchFamily="34" charset="0"/>
              <a:cs typeface="Calibri" panose="020F0502020204030204" pitchFamily="34" charset="0"/>
            </a:endParaRPr>
          </a:p>
          <a:p>
            <a:pPr lvl="1">
              <a:spcBef>
                <a:spcPts val="600"/>
              </a:spcBef>
            </a:pPr>
            <a:r>
              <a:rPr lang="en-US" altLang="en-US" dirty="0" err="1">
                <a:latin typeface="Calibri" panose="020F0502020204030204" pitchFamily="34" charset="0"/>
                <a:cs typeface="Calibri" panose="020F0502020204030204" pitchFamily="34" charset="0"/>
              </a:rPr>
              <a:t>Cung</a:t>
            </a:r>
            <a:r>
              <a:rPr lang="en-US" altLang="en-US" dirty="0">
                <a:latin typeface="Calibri" panose="020F0502020204030204" pitchFamily="34" charset="0"/>
                <a:cs typeface="Calibri" panose="020F0502020204030204" pitchFamily="34" charset="0"/>
              </a:rPr>
              <a:t> ĐMP </a:t>
            </a:r>
            <a:r>
              <a:rPr lang="en-US" altLang="en-US" dirty="0" err="1">
                <a:latin typeface="Calibri" panose="020F0502020204030204" pitchFamily="34" charset="0"/>
                <a:cs typeface="Calibri" panose="020F0502020204030204" pitchFamily="34" charset="0"/>
              </a:rPr>
              <a:t>lõm</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lớn</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nhĩ</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phải</a:t>
            </a:r>
            <a:r>
              <a:rPr lang="en-US" altLang="en-US" dirty="0">
                <a:latin typeface="Calibri" panose="020F0502020204030204" pitchFamily="34" charset="0"/>
                <a:cs typeface="Calibri" panose="020F0502020204030204" pitchFamily="34" charset="0"/>
              </a:rPr>
              <a:t> (25%), </a:t>
            </a:r>
            <a:r>
              <a:rPr lang="en-US" altLang="en-US" dirty="0" err="1">
                <a:latin typeface="Calibri" panose="020F0502020204030204" pitchFamily="34" charset="0"/>
                <a:cs typeface="Calibri" panose="020F0502020204030204" pitchFamily="34" charset="0"/>
              </a:rPr>
              <a:t>cung</a:t>
            </a:r>
            <a:r>
              <a:rPr lang="en-US" altLang="en-US" dirty="0">
                <a:latin typeface="Calibri" panose="020F0502020204030204" pitchFamily="34" charset="0"/>
                <a:cs typeface="Calibri" panose="020F0502020204030204" pitchFamily="34" charset="0"/>
              </a:rPr>
              <a:t> ĐMC </a:t>
            </a:r>
            <a:r>
              <a:rPr lang="en-US" altLang="en-US" dirty="0" err="1">
                <a:latin typeface="Calibri" panose="020F0502020204030204" pitchFamily="34" charset="0"/>
                <a:cs typeface="Calibri" panose="020F0502020204030204" pitchFamily="34" charset="0"/>
              </a:rPr>
              <a:t>bên</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phải</a:t>
            </a:r>
            <a:r>
              <a:rPr lang="en-US" altLang="en-US" dirty="0">
                <a:latin typeface="Calibri" panose="020F0502020204030204" pitchFamily="34" charset="0"/>
                <a:cs typeface="Calibri" panose="020F0502020204030204" pitchFamily="34" charset="0"/>
              </a:rPr>
              <a:t> (25%)</a:t>
            </a:r>
          </a:p>
        </p:txBody>
      </p:sp>
      <p:sp>
        <p:nvSpPr>
          <p:cNvPr id="45059" name="AutoShape 5"/>
          <p:cNvSpPr>
            <a:spLocks noChangeAspect="1" noChangeArrowheads="1" noTextEdit="1"/>
          </p:cNvSpPr>
          <p:nvPr/>
        </p:nvSpPr>
        <p:spPr bwMode="auto">
          <a:xfrm>
            <a:off x="5334000" y="1219200"/>
            <a:ext cx="53340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658" y="2863515"/>
            <a:ext cx="8393142"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981200" y="274638"/>
            <a:ext cx="8229600" cy="723983"/>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6. CẬN LÂM SÀNG</a:t>
            </a:r>
          </a:p>
        </p:txBody>
      </p:sp>
      <p:sp>
        <p:nvSpPr>
          <p:cNvPr id="47106" name="Rectangle 3"/>
          <p:cNvSpPr>
            <a:spLocks noGrp="1" noChangeArrowheads="1"/>
          </p:cNvSpPr>
          <p:nvPr>
            <p:ph idx="1"/>
          </p:nvPr>
        </p:nvSpPr>
        <p:spPr>
          <a:xfrm>
            <a:off x="757990" y="998621"/>
            <a:ext cx="10250904" cy="5105400"/>
          </a:xfrm>
        </p:spPr>
        <p:txBody>
          <a:bodyPr>
            <a:noAutofit/>
          </a:bodyPr>
          <a:lstStyle/>
          <a:p>
            <a:pPr eaLnBrk="1" hangingPunct="1">
              <a:lnSpc>
                <a:spcPct val="100000"/>
              </a:lnSpc>
              <a:spcBef>
                <a:spcPts val="600"/>
              </a:spcBef>
            </a:pPr>
            <a:r>
              <a:rPr lang="en-US" altLang="en-US" sz="2600" b="1" dirty="0" err="1">
                <a:solidFill>
                  <a:srgbClr val="0432FF"/>
                </a:solidFill>
              </a:rPr>
              <a:t>Siêu</a:t>
            </a:r>
            <a:r>
              <a:rPr lang="en-US" altLang="en-US" sz="2600" b="1" dirty="0">
                <a:solidFill>
                  <a:srgbClr val="0432FF"/>
                </a:solidFill>
              </a:rPr>
              <a:t> </a:t>
            </a:r>
            <a:r>
              <a:rPr lang="en-US" altLang="en-US" sz="2600" b="1" dirty="0" err="1">
                <a:solidFill>
                  <a:srgbClr val="0432FF"/>
                </a:solidFill>
              </a:rPr>
              <a:t>âm</a:t>
            </a:r>
            <a:r>
              <a:rPr lang="en-US" altLang="en-US" sz="2600" b="1" dirty="0">
                <a:solidFill>
                  <a:srgbClr val="0432FF"/>
                </a:solidFill>
              </a:rPr>
              <a:t> </a:t>
            </a:r>
            <a:r>
              <a:rPr lang="en-US" altLang="en-US" sz="2600" b="1" dirty="0" err="1">
                <a:solidFill>
                  <a:srgbClr val="0432FF"/>
                </a:solidFill>
              </a:rPr>
              <a:t>tim</a:t>
            </a:r>
            <a:endParaRPr lang="en-US" altLang="en-US" sz="2600" b="1" dirty="0">
              <a:solidFill>
                <a:srgbClr val="0432FF"/>
              </a:solidFill>
            </a:endParaRPr>
          </a:p>
          <a:p>
            <a:pPr lvl="1" eaLnBrk="1" hangingPunct="1">
              <a:lnSpc>
                <a:spcPct val="100000"/>
              </a:lnSpc>
              <a:spcBef>
                <a:spcPts val="600"/>
              </a:spcBef>
              <a:buFont typeface="Wingdings" panose="05000000000000000000" pitchFamily="2" charset="2"/>
              <a:buChar char="ü"/>
            </a:pPr>
            <a:r>
              <a:rPr lang="en-US" altLang="en-US" sz="2600" dirty="0" err="1"/>
              <a:t>Xác</a:t>
            </a:r>
            <a:r>
              <a:rPr lang="en-US" altLang="en-US" sz="2600" dirty="0"/>
              <a:t> </a:t>
            </a:r>
            <a:r>
              <a:rPr lang="en-US" altLang="en-US" sz="2600" dirty="0" err="1"/>
              <a:t>định</a:t>
            </a:r>
            <a:r>
              <a:rPr lang="en-US" altLang="en-US" sz="2600" dirty="0"/>
              <a:t> 4 </a:t>
            </a:r>
            <a:r>
              <a:rPr lang="en-US" altLang="en-US" sz="2600" dirty="0" err="1"/>
              <a:t>tật</a:t>
            </a:r>
            <a:r>
              <a:rPr lang="en-US" altLang="en-US" sz="2600" dirty="0"/>
              <a:t> </a:t>
            </a:r>
            <a:r>
              <a:rPr lang="en-US" altLang="en-US" sz="2600" dirty="0" err="1"/>
              <a:t>chính</a:t>
            </a:r>
            <a:r>
              <a:rPr lang="en-US" altLang="en-US" sz="2600" dirty="0"/>
              <a:t> </a:t>
            </a:r>
            <a:r>
              <a:rPr lang="en-US" altLang="en-US" sz="2600" dirty="0" err="1"/>
              <a:t>với</a:t>
            </a:r>
            <a:r>
              <a:rPr lang="en-US" altLang="en-US" sz="2600" dirty="0"/>
              <a:t> </a:t>
            </a:r>
            <a:r>
              <a:rPr lang="en-US" altLang="en-US" sz="2600" dirty="0" err="1"/>
              <a:t>đầy</a:t>
            </a:r>
            <a:r>
              <a:rPr lang="en-US" altLang="en-US" sz="2600" dirty="0"/>
              <a:t> </a:t>
            </a:r>
            <a:r>
              <a:rPr lang="en-US" altLang="en-US" sz="2600" dirty="0" err="1"/>
              <a:t>đủ</a:t>
            </a:r>
            <a:r>
              <a:rPr lang="en-US" altLang="en-US" sz="2600" dirty="0"/>
              <a:t> </a:t>
            </a:r>
            <a:r>
              <a:rPr lang="en-US" altLang="en-US" sz="2600" dirty="0" err="1"/>
              <a:t>các</a:t>
            </a:r>
            <a:r>
              <a:rPr lang="en-US" altLang="en-US" sz="2600" dirty="0"/>
              <a:t> </a:t>
            </a:r>
            <a:r>
              <a:rPr lang="en-US" altLang="en-US" sz="2600" dirty="0" err="1"/>
              <a:t>đặc</a:t>
            </a:r>
            <a:r>
              <a:rPr lang="en-US" altLang="en-US" sz="2600" dirty="0"/>
              <a:t> </a:t>
            </a:r>
            <a:r>
              <a:rPr lang="en-US" altLang="en-US" sz="2600" dirty="0" err="1"/>
              <a:t>điểm</a:t>
            </a:r>
            <a:endParaRPr lang="en-US" altLang="en-US" sz="2600" dirty="0"/>
          </a:p>
          <a:p>
            <a:pPr lvl="1" eaLnBrk="1" hangingPunct="1">
              <a:lnSpc>
                <a:spcPct val="100000"/>
              </a:lnSpc>
              <a:spcBef>
                <a:spcPts val="600"/>
              </a:spcBef>
              <a:buFont typeface="Wingdings" panose="05000000000000000000" pitchFamily="2" charset="2"/>
              <a:buChar char="ü"/>
            </a:pPr>
            <a:r>
              <a:rPr lang="en-US" altLang="en-US" sz="2600" dirty="0" err="1"/>
              <a:t>Xác</a:t>
            </a:r>
            <a:r>
              <a:rPr lang="en-US" altLang="en-US" sz="2600" dirty="0"/>
              <a:t> </a:t>
            </a:r>
            <a:r>
              <a:rPr lang="en-US" altLang="en-US" sz="2600" dirty="0" err="1"/>
              <a:t>định</a:t>
            </a:r>
            <a:r>
              <a:rPr lang="en-US" altLang="en-US" sz="2600" dirty="0"/>
              <a:t> </a:t>
            </a:r>
            <a:r>
              <a:rPr lang="en-US" altLang="en-US" sz="2600" dirty="0" err="1"/>
              <a:t>tổn</a:t>
            </a:r>
            <a:r>
              <a:rPr lang="en-US" altLang="en-US" sz="2600" dirty="0"/>
              <a:t> </a:t>
            </a:r>
            <a:r>
              <a:rPr lang="en-US" altLang="en-US" sz="2600" dirty="0" err="1"/>
              <a:t>thương</a:t>
            </a:r>
            <a:r>
              <a:rPr lang="en-US" altLang="en-US" sz="2600" dirty="0"/>
              <a:t> </a:t>
            </a:r>
            <a:r>
              <a:rPr lang="en-US" altLang="en-US" sz="2600" dirty="0" err="1"/>
              <a:t>tim</a:t>
            </a:r>
            <a:r>
              <a:rPr lang="en-US" altLang="en-US" sz="2600" dirty="0"/>
              <a:t> </a:t>
            </a:r>
            <a:r>
              <a:rPr lang="en-US" altLang="en-US" sz="2600" dirty="0" err="1"/>
              <a:t>khác</a:t>
            </a:r>
            <a:r>
              <a:rPr lang="en-US" altLang="en-US" sz="2600" dirty="0"/>
              <a:t> </a:t>
            </a:r>
            <a:r>
              <a:rPr lang="en-US" altLang="en-US" sz="2600" dirty="0" err="1"/>
              <a:t>đi</a:t>
            </a:r>
            <a:r>
              <a:rPr lang="en-US" altLang="en-US" sz="2600" dirty="0"/>
              <a:t> </a:t>
            </a:r>
            <a:r>
              <a:rPr lang="en-US" altLang="en-US" sz="2600" dirty="0" err="1"/>
              <a:t>kèm</a:t>
            </a:r>
            <a:endParaRPr lang="en-US" altLang="en-US" sz="2600" dirty="0"/>
          </a:p>
          <a:p>
            <a:pPr lvl="1" eaLnBrk="1" hangingPunct="1">
              <a:lnSpc>
                <a:spcPct val="100000"/>
              </a:lnSpc>
              <a:spcBef>
                <a:spcPts val="600"/>
              </a:spcBef>
              <a:buFont typeface="Wingdings" panose="05000000000000000000" pitchFamily="2" charset="2"/>
              <a:buChar char="ü"/>
            </a:pPr>
            <a:r>
              <a:rPr lang="en-US" altLang="en-US" sz="2600" dirty="0" err="1"/>
              <a:t>Đánh</a:t>
            </a:r>
            <a:r>
              <a:rPr lang="en-US" altLang="en-US" sz="2600" dirty="0"/>
              <a:t> </a:t>
            </a:r>
            <a:r>
              <a:rPr lang="en-US" altLang="en-US" sz="2600" dirty="0" err="1"/>
              <a:t>giá</a:t>
            </a:r>
            <a:r>
              <a:rPr lang="en-US" altLang="en-US" sz="2600" dirty="0"/>
              <a:t> THBH </a:t>
            </a:r>
            <a:r>
              <a:rPr lang="en-US" altLang="en-US" sz="2600" dirty="0" err="1"/>
              <a:t>chủ-phổi</a:t>
            </a:r>
            <a:endParaRPr lang="en-US" altLang="en-US" sz="2600" dirty="0"/>
          </a:p>
          <a:p>
            <a:pPr lvl="1" eaLnBrk="1" hangingPunct="1">
              <a:lnSpc>
                <a:spcPct val="100000"/>
              </a:lnSpc>
              <a:spcBef>
                <a:spcPts val="600"/>
              </a:spcBef>
              <a:buFont typeface="Wingdings" panose="05000000000000000000" pitchFamily="2" charset="2"/>
              <a:buChar char="ü"/>
            </a:pPr>
            <a:r>
              <a:rPr lang="en-US" altLang="en-US" sz="2600" dirty="0" err="1"/>
              <a:t>Đánh</a:t>
            </a:r>
            <a:r>
              <a:rPr lang="en-US" altLang="en-US" sz="2600" dirty="0"/>
              <a:t> </a:t>
            </a:r>
            <a:r>
              <a:rPr lang="en-US" altLang="en-US" sz="2600" dirty="0" err="1"/>
              <a:t>giá</a:t>
            </a:r>
            <a:r>
              <a:rPr lang="en-US" altLang="en-US" sz="2600" dirty="0"/>
              <a:t> </a:t>
            </a:r>
            <a:r>
              <a:rPr lang="en-US" altLang="en-US" sz="2600" dirty="0" err="1"/>
              <a:t>chức</a:t>
            </a:r>
            <a:r>
              <a:rPr lang="en-US" altLang="en-US" sz="2600" dirty="0"/>
              <a:t> </a:t>
            </a:r>
            <a:r>
              <a:rPr lang="en-US" altLang="en-US" sz="2600" dirty="0" err="1"/>
              <a:t>năng</a:t>
            </a:r>
            <a:r>
              <a:rPr lang="en-US" altLang="en-US" sz="2600" dirty="0"/>
              <a:t> </a:t>
            </a:r>
            <a:r>
              <a:rPr lang="en-US" altLang="en-US" sz="2600" dirty="0" err="1"/>
              <a:t>thất</a:t>
            </a:r>
            <a:r>
              <a:rPr lang="en-US" altLang="en-US" sz="2600" dirty="0"/>
              <a:t> </a:t>
            </a:r>
            <a:r>
              <a:rPr lang="en-US" altLang="en-US" sz="2600" dirty="0" err="1"/>
              <a:t>phải</a:t>
            </a:r>
            <a:r>
              <a:rPr lang="en-US" altLang="en-US" sz="2600" dirty="0"/>
              <a:t> </a:t>
            </a:r>
            <a:r>
              <a:rPr lang="en-US" altLang="en-US" sz="2600" dirty="0" err="1"/>
              <a:t>và</a:t>
            </a:r>
            <a:r>
              <a:rPr lang="en-US" altLang="en-US" sz="2600" dirty="0"/>
              <a:t> </a:t>
            </a:r>
            <a:r>
              <a:rPr lang="en-US" altLang="en-US" sz="2600" dirty="0" err="1"/>
              <a:t>trái</a:t>
            </a:r>
            <a:endParaRPr lang="en-US" altLang="en-US" sz="2600" dirty="0"/>
          </a:p>
          <a:p>
            <a:pPr eaLnBrk="1" hangingPunct="1">
              <a:lnSpc>
                <a:spcPct val="100000"/>
              </a:lnSpc>
              <a:spcBef>
                <a:spcPts val="600"/>
              </a:spcBef>
            </a:pPr>
            <a:r>
              <a:rPr lang="en-US" altLang="en-US" sz="2600" b="1" dirty="0" err="1">
                <a:solidFill>
                  <a:srgbClr val="0432FF"/>
                </a:solidFill>
              </a:rPr>
              <a:t>Xét</a:t>
            </a:r>
            <a:r>
              <a:rPr lang="en-US" altLang="en-US" sz="2600" b="1" dirty="0">
                <a:solidFill>
                  <a:srgbClr val="0432FF"/>
                </a:solidFill>
              </a:rPr>
              <a:t> </a:t>
            </a:r>
            <a:r>
              <a:rPr lang="en-US" altLang="en-US" sz="2600" b="1" dirty="0" err="1">
                <a:solidFill>
                  <a:srgbClr val="0432FF"/>
                </a:solidFill>
              </a:rPr>
              <a:t>nghiệm</a:t>
            </a:r>
            <a:r>
              <a:rPr lang="en-US" altLang="en-US" sz="2600" b="1" dirty="0">
                <a:solidFill>
                  <a:srgbClr val="0432FF"/>
                </a:solidFill>
              </a:rPr>
              <a:t> </a:t>
            </a:r>
            <a:r>
              <a:rPr lang="en-US" altLang="en-US" sz="2600" b="1" dirty="0" err="1">
                <a:solidFill>
                  <a:srgbClr val="0432FF"/>
                </a:solidFill>
              </a:rPr>
              <a:t>máu</a:t>
            </a:r>
            <a:endParaRPr lang="en-US" altLang="en-US" sz="2600" b="1" dirty="0">
              <a:solidFill>
                <a:srgbClr val="0432FF"/>
              </a:solidFill>
            </a:endParaRPr>
          </a:p>
          <a:p>
            <a:pPr lvl="1" eaLnBrk="1" hangingPunct="1">
              <a:lnSpc>
                <a:spcPct val="100000"/>
              </a:lnSpc>
              <a:spcBef>
                <a:spcPts val="600"/>
              </a:spcBef>
              <a:buFont typeface="Wingdings" panose="05000000000000000000" pitchFamily="2" charset="2"/>
              <a:buChar char="ü"/>
            </a:pPr>
            <a:r>
              <a:rPr lang="en-US" altLang="en-US" sz="2600" dirty="0" err="1"/>
              <a:t>Đa</a:t>
            </a:r>
            <a:r>
              <a:rPr lang="en-US" altLang="en-US" sz="2600" dirty="0"/>
              <a:t> </a:t>
            </a:r>
            <a:r>
              <a:rPr lang="en-US" altLang="en-US" sz="2600" dirty="0" err="1"/>
              <a:t>hồng</a:t>
            </a:r>
            <a:r>
              <a:rPr lang="en-US" altLang="en-US" sz="2600" dirty="0"/>
              <a:t> </a:t>
            </a:r>
            <a:r>
              <a:rPr lang="en-US" altLang="en-US" sz="2600" dirty="0" err="1"/>
              <a:t>cầu</a:t>
            </a:r>
            <a:r>
              <a:rPr lang="en-US" altLang="en-US" sz="2600" dirty="0"/>
              <a:t> (</a:t>
            </a:r>
            <a:r>
              <a:rPr lang="en-US" altLang="en-US" sz="2600" dirty="0" err="1"/>
              <a:t>Hct</a:t>
            </a:r>
            <a:r>
              <a:rPr lang="en-US" altLang="en-US" sz="2600" dirty="0"/>
              <a:t>, hemoglobin, </a:t>
            </a:r>
            <a:r>
              <a:rPr lang="en-US" altLang="en-US" sz="2600" dirty="0" err="1"/>
              <a:t>hồng</a:t>
            </a:r>
            <a:r>
              <a:rPr lang="en-US" altLang="en-US" sz="2600" dirty="0"/>
              <a:t> </a:t>
            </a:r>
            <a:r>
              <a:rPr lang="en-US" altLang="en-US" sz="2600" dirty="0" err="1"/>
              <a:t>cầu</a:t>
            </a:r>
            <a:r>
              <a:rPr lang="en-US" altLang="en-US" sz="2600" dirty="0"/>
              <a:t> </a:t>
            </a:r>
            <a:r>
              <a:rPr lang="en-US" altLang="en-US" sz="2600" dirty="0" err="1"/>
              <a:t>tăng</a:t>
            </a:r>
            <a:r>
              <a:rPr lang="en-US" altLang="en-US" sz="2600" dirty="0"/>
              <a:t> </a:t>
            </a:r>
            <a:r>
              <a:rPr lang="en-US" altLang="en-US" sz="2600" dirty="0" err="1"/>
              <a:t>cao</a:t>
            </a:r>
            <a:r>
              <a:rPr lang="en-US" altLang="en-US" sz="2600" dirty="0"/>
              <a:t>)</a:t>
            </a:r>
          </a:p>
          <a:p>
            <a:pPr lvl="1" eaLnBrk="1" hangingPunct="1">
              <a:lnSpc>
                <a:spcPct val="100000"/>
              </a:lnSpc>
              <a:spcBef>
                <a:spcPts val="600"/>
              </a:spcBef>
              <a:buFont typeface="Wingdings" panose="05000000000000000000" pitchFamily="2" charset="2"/>
              <a:buChar char="ü"/>
            </a:pPr>
            <a:r>
              <a:rPr lang="en-US" altLang="en-US" sz="2600" dirty="0" err="1"/>
              <a:t>Khí</a:t>
            </a:r>
            <a:r>
              <a:rPr lang="en-US" altLang="en-US" sz="2600" dirty="0"/>
              <a:t> </a:t>
            </a:r>
            <a:r>
              <a:rPr lang="en-US" altLang="en-US" sz="2600" dirty="0" err="1"/>
              <a:t>máu</a:t>
            </a:r>
            <a:r>
              <a:rPr lang="en-US" altLang="en-US" sz="2600" dirty="0"/>
              <a:t> ĐM : </a:t>
            </a:r>
            <a:r>
              <a:rPr lang="en-US" altLang="en-US" sz="2600" dirty="0" err="1"/>
              <a:t>toan</a:t>
            </a:r>
            <a:r>
              <a:rPr lang="en-US" altLang="en-US" sz="2600" dirty="0"/>
              <a:t> </a:t>
            </a:r>
            <a:r>
              <a:rPr lang="en-US" altLang="en-US" sz="2600" dirty="0" err="1"/>
              <a:t>máu</a:t>
            </a:r>
            <a:endParaRPr lang="en-US" altLang="en-US" sz="2600" dirty="0"/>
          </a:p>
          <a:p>
            <a:pPr lvl="1" eaLnBrk="1" hangingPunct="1">
              <a:lnSpc>
                <a:spcPct val="100000"/>
              </a:lnSpc>
              <a:spcBef>
                <a:spcPts val="600"/>
              </a:spcBef>
              <a:buFont typeface="Wingdings" panose="05000000000000000000" pitchFamily="2" charset="2"/>
              <a:buChar char="ü"/>
            </a:pPr>
            <a:r>
              <a:rPr lang="en-US" altLang="en-US" sz="2600" dirty="0" err="1"/>
              <a:t>Tiểu</a:t>
            </a:r>
            <a:r>
              <a:rPr lang="en-US" altLang="en-US" sz="2600" dirty="0"/>
              <a:t> </a:t>
            </a:r>
            <a:r>
              <a:rPr lang="en-US" altLang="en-US" sz="2600" dirty="0" err="1"/>
              <a:t>cầu</a:t>
            </a:r>
            <a:r>
              <a:rPr lang="en-US" altLang="en-US" sz="2600" dirty="0"/>
              <a:t> </a:t>
            </a:r>
            <a:r>
              <a:rPr lang="en-US" altLang="en-US" sz="2600" dirty="0" err="1"/>
              <a:t>giảm</a:t>
            </a:r>
            <a:r>
              <a:rPr lang="en-US" altLang="en-US" sz="2600" dirty="0"/>
              <a:t> </a:t>
            </a:r>
            <a:r>
              <a:rPr lang="en-US" altLang="en-US" sz="2600" dirty="0" err="1"/>
              <a:t>ở</a:t>
            </a:r>
            <a:r>
              <a:rPr lang="en-US" altLang="en-US" sz="2600" dirty="0"/>
              <a:t> </a:t>
            </a:r>
            <a:r>
              <a:rPr lang="en-US" altLang="en-US" sz="2600" dirty="0" err="1"/>
              <a:t>trẻ</a:t>
            </a:r>
            <a:r>
              <a:rPr lang="en-US" altLang="en-US" sz="2600" dirty="0"/>
              <a:t> </a:t>
            </a:r>
            <a:r>
              <a:rPr lang="en-US" altLang="en-US" sz="2600" dirty="0" err="1"/>
              <a:t>lớn</a:t>
            </a:r>
            <a:r>
              <a:rPr lang="en-US" altLang="en-US" sz="2600" dirty="0"/>
              <a:t>, </a:t>
            </a:r>
            <a:r>
              <a:rPr lang="en-US" altLang="en-US" sz="2600" dirty="0" err="1"/>
              <a:t>cô</a:t>
            </a:r>
            <a:r>
              <a:rPr lang="en-US" altLang="en-US" sz="2600" dirty="0"/>
              <a:t> </a:t>
            </a:r>
            <a:r>
              <a:rPr lang="en-US" altLang="en-US" sz="2600" dirty="0" err="1"/>
              <a:t>đặc</a:t>
            </a:r>
            <a:r>
              <a:rPr lang="en-US" altLang="en-US" sz="2600" dirty="0"/>
              <a:t> </a:t>
            </a:r>
            <a:r>
              <a:rPr lang="en-US" altLang="en-US" sz="2600" dirty="0" err="1"/>
              <a:t>máu</a:t>
            </a:r>
            <a:r>
              <a:rPr lang="en-US" altLang="en-US" sz="2600" dirty="0"/>
              <a:t> </a:t>
            </a:r>
            <a:r>
              <a:rPr lang="en-US" altLang="en-US" sz="2600" dirty="0" err="1"/>
              <a:t>nặng</a:t>
            </a:r>
            <a:endParaRPr lang="en-US" altLang="en-US" sz="2600" dirty="0"/>
          </a:p>
          <a:p>
            <a:pPr lvl="1" eaLnBrk="1" hangingPunct="1">
              <a:lnSpc>
                <a:spcPct val="100000"/>
              </a:lnSpc>
              <a:spcBef>
                <a:spcPts val="600"/>
              </a:spcBef>
              <a:buFont typeface="Wingdings" panose="05000000000000000000" pitchFamily="2" charset="2"/>
              <a:buChar char="ü"/>
            </a:pPr>
            <a:r>
              <a:rPr lang="en-US" altLang="en-US" sz="2600" dirty="0"/>
              <a:t>Fibrinogen </a:t>
            </a:r>
            <a:r>
              <a:rPr lang="en-US" altLang="en-US" sz="2600" dirty="0" err="1"/>
              <a:t>máu</a:t>
            </a:r>
            <a:r>
              <a:rPr lang="en-US" altLang="en-US" sz="2600" dirty="0"/>
              <a:t> </a:t>
            </a:r>
            <a:r>
              <a:rPr lang="en-US" altLang="en-US" sz="2600" dirty="0" err="1"/>
              <a:t>giảm</a:t>
            </a:r>
            <a:endParaRPr lang="en-US" altLang="en-US" sz="2600" dirty="0"/>
          </a:p>
          <a:p>
            <a:pPr lvl="1" eaLnBrk="1" hangingPunct="1">
              <a:lnSpc>
                <a:spcPct val="100000"/>
              </a:lnSpc>
              <a:spcBef>
                <a:spcPts val="600"/>
              </a:spcBef>
              <a:buFont typeface="Wingdings" panose="05000000000000000000" pitchFamily="2" charset="2"/>
              <a:buChar char="ü"/>
            </a:pPr>
            <a:r>
              <a:rPr lang="en-US" altLang="en-US" sz="2600" dirty="0" err="1"/>
              <a:t>Rối</a:t>
            </a:r>
            <a:r>
              <a:rPr lang="en-US" altLang="en-US" sz="2600" dirty="0"/>
              <a:t> </a:t>
            </a:r>
            <a:r>
              <a:rPr lang="en-US" altLang="en-US" sz="2600" dirty="0" err="1"/>
              <a:t>lọan</a:t>
            </a:r>
            <a:r>
              <a:rPr lang="en-US" altLang="en-US" sz="2600" dirty="0"/>
              <a:t> </a:t>
            </a:r>
            <a:r>
              <a:rPr lang="en-US" altLang="en-US" sz="2600" dirty="0" err="1"/>
              <a:t>chức</a:t>
            </a:r>
            <a:r>
              <a:rPr lang="en-US" altLang="en-US" sz="2600" dirty="0"/>
              <a:t> </a:t>
            </a:r>
            <a:r>
              <a:rPr lang="en-US" altLang="en-US" sz="2600" dirty="0" err="1"/>
              <a:t>năng</a:t>
            </a:r>
            <a:r>
              <a:rPr lang="en-US" altLang="en-US" sz="2600" dirty="0"/>
              <a:t> </a:t>
            </a:r>
            <a:r>
              <a:rPr lang="en-US" altLang="en-US" sz="2600" dirty="0" err="1"/>
              <a:t>đông</a:t>
            </a:r>
            <a:r>
              <a:rPr lang="en-US" altLang="en-US" sz="2600" dirty="0"/>
              <a:t> </a:t>
            </a:r>
            <a:r>
              <a:rPr lang="en-US" altLang="en-US" sz="2600" dirty="0" err="1"/>
              <a:t>máu</a:t>
            </a:r>
            <a:r>
              <a:rPr lang="en-US" altLang="en-US" sz="2600" dirty="0"/>
              <a:t> </a:t>
            </a:r>
          </a:p>
          <a:p>
            <a:pPr lvl="1" eaLnBrk="1" hangingPunct="1">
              <a:lnSpc>
                <a:spcPct val="100000"/>
              </a:lnSpc>
              <a:spcBef>
                <a:spcPts val="600"/>
              </a:spcBef>
              <a:buFont typeface="Wingdings" panose="05000000000000000000" pitchFamily="2" charset="2"/>
              <a:buChar char="ü"/>
            </a:pPr>
            <a:r>
              <a:rPr lang="en-US" altLang="en-US" sz="2600" dirty="0" err="1"/>
              <a:t>Sắt</a:t>
            </a:r>
            <a:r>
              <a:rPr lang="en-US" altLang="en-US" sz="2600" dirty="0"/>
              <a:t>, </a:t>
            </a:r>
            <a:r>
              <a:rPr lang="en-US" altLang="en-US" sz="2600" dirty="0" err="1"/>
              <a:t>sắt</a:t>
            </a:r>
            <a:r>
              <a:rPr lang="en-US" altLang="en-US" sz="2600" dirty="0"/>
              <a:t> </a:t>
            </a:r>
            <a:r>
              <a:rPr lang="en-US" altLang="en-US" sz="2600" dirty="0" err="1"/>
              <a:t>huyết</a:t>
            </a:r>
            <a:r>
              <a:rPr lang="en-US" altLang="en-US" sz="2600" dirty="0"/>
              <a:t> </a:t>
            </a:r>
            <a:r>
              <a:rPr lang="en-US" altLang="en-US" sz="2600" dirty="0" err="1"/>
              <a:t>thanh</a:t>
            </a:r>
            <a:r>
              <a:rPr lang="en-US" altLang="en-US" sz="2600" dirty="0"/>
              <a:t> </a:t>
            </a:r>
            <a:r>
              <a:rPr lang="en-US" altLang="en-US" sz="2600" dirty="0" err="1"/>
              <a:t>có</a:t>
            </a:r>
            <a:r>
              <a:rPr lang="en-US" altLang="en-US" sz="2600" dirty="0"/>
              <a:t> </a:t>
            </a:r>
            <a:r>
              <a:rPr lang="en-US" altLang="en-US" sz="2600" dirty="0" err="1"/>
              <a:t>thể</a:t>
            </a:r>
            <a:r>
              <a:rPr lang="en-US" altLang="en-US" sz="2600" dirty="0"/>
              <a:t> </a:t>
            </a:r>
            <a:r>
              <a:rPr lang="en-US" altLang="en-US" sz="2600" dirty="0" err="1"/>
              <a:t>giảm</a:t>
            </a:r>
            <a:endParaRPr lang="en-US" altLang="en-US" sz="26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981200" y="304800"/>
            <a:ext cx="8229600" cy="862263"/>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7. DIỄN TIẾN - BIẾN CHỨNG</a:t>
            </a:r>
          </a:p>
        </p:txBody>
      </p:sp>
      <p:sp>
        <p:nvSpPr>
          <p:cNvPr id="49154" name="Rectangle 3"/>
          <p:cNvSpPr>
            <a:spLocks noGrp="1" noChangeArrowheads="1"/>
          </p:cNvSpPr>
          <p:nvPr>
            <p:ph idx="1"/>
          </p:nvPr>
        </p:nvSpPr>
        <p:spPr>
          <a:xfrm>
            <a:off x="1616242" y="1407695"/>
            <a:ext cx="8686800" cy="5029200"/>
          </a:xfrm>
        </p:spPr>
        <p:txBody>
          <a:bodyPr>
            <a:normAutofit fontScale="92500"/>
          </a:bodyPr>
          <a:lstStyle/>
          <a:p>
            <a:pPr eaLnBrk="1" hangingPunct="1">
              <a:lnSpc>
                <a:spcPct val="120000"/>
              </a:lnSpc>
              <a:spcBef>
                <a:spcPct val="40000"/>
              </a:spcBef>
            </a:pPr>
            <a:r>
              <a:rPr lang="en-US" altLang="en-US" dirty="0" err="1"/>
              <a:t>Tím</a:t>
            </a:r>
            <a:r>
              <a:rPr lang="en-US" altLang="en-US" dirty="0"/>
              <a:t> </a:t>
            </a:r>
            <a:r>
              <a:rPr lang="en-US" altLang="en-US" dirty="0" err="1"/>
              <a:t>ngày</a:t>
            </a:r>
            <a:r>
              <a:rPr lang="en-US" altLang="en-US" dirty="0"/>
              <a:t> </a:t>
            </a:r>
            <a:r>
              <a:rPr lang="en-US" altLang="en-US" dirty="0" err="1"/>
              <a:t>càng</a:t>
            </a:r>
            <a:r>
              <a:rPr lang="en-US" altLang="en-US" dirty="0"/>
              <a:t> </a:t>
            </a:r>
            <a:r>
              <a:rPr lang="en-US" altLang="en-US" dirty="0" err="1"/>
              <a:t>nặng</a:t>
            </a:r>
            <a:r>
              <a:rPr lang="en-US" altLang="en-US" dirty="0"/>
              <a:t> – </a:t>
            </a:r>
            <a:r>
              <a:rPr lang="en-US" altLang="en-US" dirty="0" err="1"/>
              <a:t>cơn</a:t>
            </a:r>
            <a:r>
              <a:rPr lang="en-US" altLang="en-US" dirty="0"/>
              <a:t> </a:t>
            </a:r>
            <a:r>
              <a:rPr lang="en-US" altLang="en-US" dirty="0" err="1"/>
              <a:t>tím</a:t>
            </a:r>
            <a:endParaRPr lang="en-US" altLang="en-US" dirty="0"/>
          </a:p>
          <a:p>
            <a:pPr eaLnBrk="1" hangingPunct="1">
              <a:lnSpc>
                <a:spcPct val="120000"/>
              </a:lnSpc>
              <a:spcBef>
                <a:spcPct val="40000"/>
              </a:spcBef>
            </a:pPr>
            <a:r>
              <a:rPr lang="en-US" altLang="en-US" dirty="0" err="1"/>
              <a:t>Đa</a:t>
            </a:r>
            <a:r>
              <a:rPr lang="en-US" altLang="en-US" dirty="0"/>
              <a:t> </a:t>
            </a:r>
            <a:r>
              <a:rPr lang="en-US" altLang="en-US" dirty="0" err="1"/>
              <a:t>hồng</a:t>
            </a:r>
            <a:r>
              <a:rPr lang="en-US" altLang="en-US" dirty="0"/>
              <a:t> </a:t>
            </a:r>
            <a:r>
              <a:rPr lang="en-US" altLang="en-US" dirty="0" err="1"/>
              <a:t>cầu</a:t>
            </a:r>
            <a:r>
              <a:rPr lang="en-US" altLang="en-US" dirty="0"/>
              <a:t> </a:t>
            </a:r>
            <a:r>
              <a:rPr lang="en-US" altLang="en-US" dirty="0" err="1"/>
              <a:t>thứ</a:t>
            </a:r>
            <a:r>
              <a:rPr lang="en-US" altLang="en-US" dirty="0"/>
              <a:t> </a:t>
            </a:r>
            <a:r>
              <a:rPr lang="en-US" altLang="en-US" dirty="0" err="1"/>
              <a:t>phát</a:t>
            </a:r>
            <a:r>
              <a:rPr lang="en-US" altLang="en-US" dirty="0"/>
              <a:t> do </a:t>
            </a:r>
            <a:r>
              <a:rPr lang="en-US" altLang="en-US" dirty="0" err="1"/>
              <a:t>thiếu</a:t>
            </a:r>
            <a:r>
              <a:rPr lang="en-US" altLang="en-US" dirty="0"/>
              <a:t> oxy </a:t>
            </a:r>
            <a:r>
              <a:rPr lang="en-US" altLang="en-US" dirty="0" err="1"/>
              <a:t>máu</a:t>
            </a:r>
            <a:endParaRPr lang="en-US" altLang="en-US" dirty="0"/>
          </a:p>
          <a:p>
            <a:pPr eaLnBrk="1" hangingPunct="1">
              <a:lnSpc>
                <a:spcPct val="120000"/>
              </a:lnSpc>
              <a:spcBef>
                <a:spcPct val="40000"/>
              </a:spcBef>
            </a:pPr>
            <a:r>
              <a:rPr lang="en-US" altLang="en-US" dirty="0" err="1"/>
              <a:t>Thiếu</a:t>
            </a:r>
            <a:r>
              <a:rPr lang="en-US" altLang="en-US" dirty="0"/>
              <a:t> </a:t>
            </a:r>
            <a:r>
              <a:rPr lang="en-US" altLang="en-US" dirty="0" err="1"/>
              <a:t>sắt</a:t>
            </a:r>
            <a:r>
              <a:rPr lang="en-US" altLang="en-US" dirty="0"/>
              <a:t> </a:t>
            </a:r>
            <a:r>
              <a:rPr lang="en-US" altLang="en-US" dirty="0" err="1"/>
              <a:t>tương</a:t>
            </a:r>
            <a:r>
              <a:rPr lang="en-US" altLang="en-US" dirty="0"/>
              <a:t> </a:t>
            </a:r>
            <a:r>
              <a:rPr lang="en-US" altLang="en-US" dirty="0" err="1"/>
              <a:t>đối</a:t>
            </a:r>
            <a:endParaRPr lang="en-US" altLang="en-US" dirty="0"/>
          </a:p>
          <a:p>
            <a:pPr eaLnBrk="1" hangingPunct="1">
              <a:lnSpc>
                <a:spcPct val="120000"/>
              </a:lnSpc>
              <a:spcBef>
                <a:spcPct val="40000"/>
              </a:spcBef>
            </a:pPr>
            <a:r>
              <a:rPr lang="en-US" altLang="en-US" dirty="0" err="1"/>
              <a:t>Chậm</a:t>
            </a:r>
            <a:r>
              <a:rPr lang="en-US" altLang="en-US" dirty="0"/>
              <a:t> </a:t>
            </a:r>
            <a:r>
              <a:rPr lang="en-US" altLang="en-US" dirty="0" err="1"/>
              <a:t>lớn</a:t>
            </a:r>
            <a:r>
              <a:rPr lang="en-US" altLang="en-US" dirty="0"/>
              <a:t> </a:t>
            </a:r>
            <a:r>
              <a:rPr lang="en-US" altLang="en-US" dirty="0" err="1"/>
              <a:t>nếu</a:t>
            </a:r>
            <a:r>
              <a:rPr lang="en-US" altLang="en-US" dirty="0"/>
              <a:t> </a:t>
            </a:r>
            <a:r>
              <a:rPr lang="en-US" altLang="en-US" dirty="0" err="1"/>
              <a:t>tím</a:t>
            </a:r>
            <a:r>
              <a:rPr lang="en-US" altLang="en-US" dirty="0"/>
              <a:t> </a:t>
            </a:r>
            <a:r>
              <a:rPr lang="en-US" altLang="en-US" dirty="0" err="1"/>
              <a:t>nặng</a:t>
            </a:r>
            <a:endParaRPr lang="en-US" altLang="en-US" dirty="0"/>
          </a:p>
          <a:p>
            <a:pPr eaLnBrk="1" hangingPunct="1">
              <a:lnSpc>
                <a:spcPct val="120000"/>
              </a:lnSpc>
              <a:spcBef>
                <a:spcPct val="40000"/>
              </a:spcBef>
            </a:pPr>
            <a:r>
              <a:rPr lang="en-US" altLang="en-US" dirty="0" err="1"/>
              <a:t>Áp-xe</a:t>
            </a:r>
            <a:r>
              <a:rPr lang="en-US" altLang="en-US" dirty="0"/>
              <a:t> </a:t>
            </a:r>
            <a:r>
              <a:rPr lang="en-US" altLang="en-US" dirty="0" err="1"/>
              <a:t>não</a:t>
            </a:r>
            <a:r>
              <a:rPr lang="en-US" altLang="en-US" dirty="0"/>
              <a:t> </a:t>
            </a:r>
            <a:r>
              <a:rPr lang="en-US" altLang="en-US" dirty="0" err="1"/>
              <a:t>và</a:t>
            </a:r>
            <a:r>
              <a:rPr lang="en-US" altLang="en-US" dirty="0"/>
              <a:t> tai </a:t>
            </a:r>
            <a:r>
              <a:rPr lang="en-US" altLang="en-US" dirty="0" err="1"/>
              <a:t>biến</a:t>
            </a:r>
            <a:r>
              <a:rPr lang="en-US" altLang="en-US" dirty="0"/>
              <a:t> </a:t>
            </a:r>
            <a:r>
              <a:rPr lang="en-US" altLang="en-US" dirty="0" err="1"/>
              <a:t>mạch</a:t>
            </a:r>
            <a:r>
              <a:rPr lang="en-US" altLang="en-US" dirty="0"/>
              <a:t> </a:t>
            </a:r>
            <a:r>
              <a:rPr lang="en-US" altLang="en-US" dirty="0" err="1"/>
              <a:t>máu</a:t>
            </a:r>
            <a:r>
              <a:rPr lang="en-US" altLang="en-US" dirty="0"/>
              <a:t> </a:t>
            </a:r>
            <a:r>
              <a:rPr lang="en-US" altLang="en-US" dirty="0" err="1"/>
              <a:t>não</a:t>
            </a:r>
            <a:r>
              <a:rPr lang="en-US" altLang="en-US" dirty="0"/>
              <a:t> </a:t>
            </a:r>
            <a:r>
              <a:rPr lang="en-US" altLang="en-US" dirty="0" err="1"/>
              <a:t>hiếm</a:t>
            </a:r>
            <a:r>
              <a:rPr lang="en-US" altLang="en-US" dirty="0"/>
              <a:t> </a:t>
            </a:r>
            <a:r>
              <a:rPr lang="en-US" altLang="en-US" dirty="0" err="1"/>
              <a:t>gặp</a:t>
            </a:r>
            <a:endParaRPr lang="en-US" altLang="en-US" dirty="0"/>
          </a:p>
          <a:p>
            <a:pPr eaLnBrk="1" hangingPunct="1">
              <a:lnSpc>
                <a:spcPct val="120000"/>
              </a:lnSpc>
              <a:spcBef>
                <a:spcPct val="40000"/>
              </a:spcBef>
            </a:pPr>
            <a:r>
              <a:rPr lang="en-US" altLang="en-US" dirty="0" err="1"/>
              <a:t>Viêm</a:t>
            </a:r>
            <a:r>
              <a:rPr lang="en-US" altLang="en-US" dirty="0"/>
              <a:t> </a:t>
            </a:r>
            <a:r>
              <a:rPr lang="en-US" altLang="en-US" dirty="0" err="1"/>
              <a:t>nội</a:t>
            </a:r>
            <a:r>
              <a:rPr lang="en-US" altLang="en-US" dirty="0"/>
              <a:t> </a:t>
            </a:r>
            <a:r>
              <a:rPr lang="en-US" altLang="en-US" dirty="0" err="1"/>
              <a:t>tâm</a:t>
            </a:r>
            <a:r>
              <a:rPr lang="en-US" altLang="en-US" dirty="0"/>
              <a:t> </a:t>
            </a:r>
            <a:r>
              <a:rPr lang="en-US" altLang="en-US" dirty="0" err="1"/>
              <a:t>mạc</a:t>
            </a:r>
            <a:r>
              <a:rPr lang="en-US" altLang="en-US" dirty="0"/>
              <a:t> </a:t>
            </a:r>
            <a:r>
              <a:rPr lang="en-US" altLang="en-US" dirty="0" err="1"/>
              <a:t>nhiễm</a:t>
            </a:r>
            <a:r>
              <a:rPr lang="en-US" altLang="en-US" dirty="0"/>
              <a:t> </a:t>
            </a:r>
            <a:r>
              <a:rPr lang="en-US" altLang="en-US" dirty="0" err="1"/>
              <a:t>trùng</a:t>
            </a:r>
            <a:r>
              <a:rPr lang="en-US" altLang="en-US" dirty="0"/>
              <a:t> </a:t>
            </a:r>
            <a:r>
              <a:rPr lang="en-US" altLang="en-US" dirty="0" err="1"/>
              <a:t>thỉnh</a:t>
            </a:r>
            <a:r>
              <a:rPr lang="en-US" altLang="en-US" dirty="0"/>
              <a:t> </a:t>
            </a:r>
            <a:r>
              <a:rPr lang="en-US" altLang="en-US" dirty="0" err="1"/>
              <a:t>thoảng</a:t>
            </a:r>
            <a:r>
              <a:rPr lang="en-US" altLang="en-US" dirty="0"/>
              <a:t> </a:t>
            </a:r>
            <a:r>
              <a:rPr lang="en-US" altLang="en-US" dirty="0" err="1"/>
              <a:t>xảy</a:t>
            </a:r>
            <a:r>
              <a:rPr lang="en-US" altLang="en-US" dirty="0"/>
              <a:t> </a:t>
            </a:r>
            <a:r>
              <a:rPr lang="en-US" altLang="en-US" dirty="0" err="1"/>
              <a:t>ra</a:t>
            </a:r>
            <a:endParaRPr lang="en-US" altLang="en-US" dirty="0"/>
          </a:p>
          <a:p>
            <a:pPr eaLnBrk="1" hangingPunct="1">
              <a:lnSpc>
                <a:spcPct val="120000"/>
              </a:lnSpc>
              <a:spcBef>
                <a:spcPct val="40000"/>
              </a:spcBef>
            </a:pPr>
            <a:r>
              <a:rPr lang="en-US" altLang="en-US" dirty="0" err="1"/>
              <a:t>Hở</a:t>
            </a:r>
            <a:r>
              <a:rPr lang="en-US" altLang="en-US" dirty="0"/>
              <a:t> van ĐMC </a:t>
            </a:r>
            <a:r>
              <a:rPr lang="en-US" altLang="en-US" dirty="0" err="1"/>
              <a:t>trong</a:t>
            </a:r>
            <a:r>
              <a:rPr lang="en-US" altLang="en-US" dirty="0"/>
              <a:t> TOF </a:t>
            </a:r>
            <a:r>
              <a:rPr lang="en-US" altLang="en-US" dirty="0" err="1"/>
              <a:t>nặng</a:t>
            </a:r>
            <a:endParaRPr lang="en-US" altLang="en-US" dirty="0"/>
          </a:p>
          <a:p>
            <a:pPr eaLnBrk="1" hangingPunct="1">
              <a:lnSpc>
                <a:spcPct val="120000"/>
              </a:lnSpc>
              <a:spcBef>
                <a:spcPct val="40000"/>
              </a:spcBef>
            </a:pPr>
            <a:r>
              <a:rPr lang="en-US" altLang="en-US" dirty="0" err="1"/>
              <a:t>Rối</a:t>
            </a:r>
            <a:r>
              <a:rPr lang="en-US" altLang="en-US" dirty="0"/>
              <a:t> </a:t>
            </a:r>
            <a:r>
              <a:rPr lang="en-US" altLang="en-US" dirty="0" err="1"/>
              <a:t>loạn</a:t>
            </a:r>
            <a:r>
              <a:rPr lang="en-US" altLang="en-US" dirty="0"/>
              <a:t> </a:t>
            </a:r>
            <a:r>
              <a:rPr lang="en-US" altLang="en-US" dirty="0" err="1"/>
              <a:t>đông</a:t>
            </a:r>
            <a:r>
              <a:rPr lang="en-US" altLang="en-US" dirty="0"/>
              <a:t> </a:t>
            </a:r>
            <a:r>
              <a:rPr lang="en-US" altLang="en-US" dirty="0" err="1"/>
              <a:t>máu</a:t>
            </a:r>
            <a:r>
              <a:rPr lang="en-US" altLang="en-US" dirty="0"/>
              <a:t> : </a:t>
            </a:r>
            <a:r>
              <a:rPr lang="en-US" altLang="en-US" dirty="0" err="1"/>
              <a:t>biến</a:t>
            </a:r>
            <a:r>
              <a:rPr lang="en-US" altLang="en-US" dirty="0"/>
              <a:t> </a:t>
            </a:r>
            <a:r>
              <a:rPr lang="en-US" altLang="en-US" dirty="0" err="1"/>
              <a:t>chứng</a:t>
            </a:r>
            <a:r>
              <a:rPr lang="en-US" altLang="en-US" dirty="0"/>
              <a:t> </a:t>
            </a:r>
            <a:r>
              <a:rPr lang="en-US" altLang="en-US" dirty="0" err="1"/>
              <a:t>muộn</a:t>
            </a:r>
            <a:r>
              <a:rPr lang="en-US" altLang="en-US" dirty="0"/>
              <a:t> </a:t>
            </a:r>
            <a:r>
              <a:rPr lang="en-US" altLang="en-US" dirty="0" err="1"/>
              <a:t>của</a:t>
            </a:r>
            <a:r>
              <a:rPr lang="en-US" altLang="en-US" dirty="0"/>
              <a:t> </a:t>
            </a:r>
            <a:r>
              <a:rPr lang="en-US" altLang="en-US" dirty="0" err="1"/>
              <a:t>tím</a:t>
            </a:r>
            <a:r>
              <a:rPr lang="en-US" altLang="en-US" dirty="0"/>
              <a:t> </a:t>
            </a:r>
            <a:r>
              <a:rPr lang="en-US" altLang="en-US" dirty="0" err="1"/>
              <a:t>nặng</a:t>
            </a:r>
            <a:r>
              <a:rPr lang="en-US" altLang="en-US" dirty="0"/>
              <a:t> </a:t>
            </a:r>
            <a:r>
              <a:rPr lang="en-US" altLang="en-US" dirty="0" err="1"/>
              <a:t>kéo</a:t>
            </a:r>
            <a:r>
              <a:rPr lang="en-US" altLang="en-US" dirty="0"/>
              <a:t> </a:t>
            </a:r>
            <a:r>
              <a:rPr lang="en-US" altLang="en-US" dirty="0" err="1"/>
              <a:t>dài</a:t>
            </a:r>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74128"/>
          </a:xfrm>
        </p:spPr>
        <p:txBody>
          <a:bodyPr/>
          <a:lstStyle/>
          <a:p>
            <a:pPr algn="ctr">
              <a:defRPr/>
            </a:pPr>
            <a:r>
              <a:rPr lang="en-US" sz="3600" b="1" dirty="0">
                <a:solidFill>
                  <a:srgbClr val="C00000"/>
                </a:solidFill>
                <a:effectLst>
                  <a:outerShdw blurRad="38100" dist="38100" dir="2700000" algn="tl">
                    <a:srgbClr val="000000">
                      <a:alpha val="43137"/>
                    </a:srgbClr>
                  </a:outerShdw>
                </a:effectLst>
                <a:latin typeface="+mn-lt"/>
                <a:cs typeface="Calibri" panose="020F0502020204030204" pitchFamily="34" charset="0"/>
              </a:rPr>
              <a:t>MỤC TIÊU</a:t>
            </a:r>
            <a:endParaRPr lang="vi-VN" sz="3600" b="1" dirty="0">
              <a:solidFill>
                <a:srgbClr val="C00000"/>
              </a:solidFill>
              <a:effectLst>
                <a:outerShdw blurRad="38100" dist="38100" dir="2700000" algn="tl">
                  <a:srgbClr val="000000">
                    <a:alpha val="43137"/>
                  </a:srgbClr>
                </a:outerShdw>
              </a:effectLst>
              <a:latin typeface="+mn-lt"/>
              <a:cs typeface="Calibri" panose="020F0502020204030204" pitchFamily="34" charset="0"/>
            </a:endParaRPr>
          </a:p>
        </p:txBody>
      </p:sp>
      <p:sp>
        <p:nvSpPr>
          <p:cNvPr id="17410" name="Content Placeholder 2"/>
          <p:cNvSpPr>
            <a:spLocks noGrp="1" noChangeArrowheads="1"/>
          </p:cNvSpPr>
          <p:nvPr>
            <p:ph idx="1"/>
          </p:nvPr>
        </p:nvSpPr>
        <p:spPr>
          <a:xfrm>
            <a:off x="982579" y="1636296"/>
            <a:ext cx="10371221" cy="4525963"/>
          </a:xfrm>
        </p:spPr>
        <p:txBody>
          <a:bodyPr/>
          <a:lstStyle/>
          <a:p>
            <a:pPr marL="514350" indent="-514350">
              <a:spcBef>
                <a:spcPts val="1800"/>
              </a:spcBef>
              <a:buFontTx/>
              <a:buAutoNum type="arabicPeriod"/>
            </a:pPr>
            <a:r>
              <a:rPr lang="en-US" altLang="en-US" b="1" dirty="0" err="1">
                <a:latin typeface="Calibri" panose="020F0502020204030204" pitchFamily="34" charset="0"/>
                <a:cs typeface="Calibri" panose="020F0502020204030204" pitchFamily="34" charset="0"/>
              </a:rPr>
              <a:t>Liệt</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kê</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các</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nguyên</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nhân</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gây</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tật</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tứ</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chứng</a:t>
            </a:r>
            <a:r>
              <a:rPr lang="en-US" altLang="en-US" b="1" dirty="0">
                <a:latin typeface="Calibri" panose="020F0502020204030204" pitchFamily="34" charset="0"/>
                <a:cs typeface="Calibri" panose="020F0502020204030204" pitchFamily="34" charset="0"/>
              </a:rPr>
              <a:t> Fallot.</a:t>
            </a:r>
          </a:p>
          <a:p>
            <a:pPr marL="514350" indent="-514350">
              <a:spcBef>
                <a:spcPts val="1800"/>
              </a:spcBef>
              <a:buFontTx/>
              <a:buAutoNum type="arabicPeriod"/>
            </a:pPr>
            <a:r>
              <a:rPr lang="en-US" altLang="en-US" b="1" dirty="0" err="1">
                <a:latin typeface="Calibri" panose="020F0502020204030204" pitchFamily="34" charset="0"/>
                <a:cs typeface="Calibri" panose="020F0502020204030204" pitchFamily="34" charset="0"/>
              </a:rPr>
              <a:t>Trình</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bày</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giải</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phẫu</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bệnh</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của</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tứ</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chứng</a:t>
            </a:r>
            <a:r>
              <a:rPr lang="en-US" altLang="en-US" b="1" dirty="0">
                <a:latin typeface="Calibri" panose="020F0502020204030204" pitchFamily="34" charset="0"/>
                <a:cs typeface="Calibri" panose="020F0502020204030204" pitchFamily="34" charset="0"/>
              </a:rPr>
              <a:t> Fallot.</a:t>
            </a:r>
          </a:p>
          <a:p>
            <a:pPr marL="514350" indent="-514350">
              <a:spcBef>
                <a:spcPts val="1800"/>
              </a:spcBef>
              <a:buFontTx/>
              <a:buAutoNum type="arabicPeriod"/>
            </a:pPr>
            <a:r>
              <a:rPr lang="en-US" altLang="en-US" b="1" dirty="0" err="1">
                <a:latin typeface="Calibri" panose="020F0502020204030204" pitchFamily="34" charset="0"/>
                <a:cs typeface="Calibri" panose="020F0502020204030204" pitchFamily="34" charset="0"/>
              </a:rPr>
              <a:t>Trình</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bày</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sinh</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lý</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bệnh</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của</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tứ</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chứng</a:t>
            </a:r>
            <a:r>
              <a:rPr lang="en-US" altLang="en-US" b="1" dirty="0">
                <a:latin typeface="Calibri" panose="020F0502020204030204" pitchFamily="34" charset="0"/>
                <a:cs typeface="Calibri" panose="020F0502020204030204" pitchFamily="34" charset="0"/>
              </a:rPr>
              <a:t> Fallot, </a:t>
            </a:r>
            <a:r>
              <a:rPr lang="en-US" altLang="en-US" b="1" dirty="0" err="1">
                <a:latin typeface="Calibri" panose="020F0502020204030204" pitchFamily="34" charset="0"/>
                <a:cs typeface="Calibri" panose="020F0502020204030204" pitchFamily="34" charset="0"/>
              </a:rPr>
              <a:t>áp</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dụng</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giải</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thích</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các</a:t>
            </a:r>
            <a:r>
              <a:rPr lang="en-US" altLang="en-US" b="1" dirty="0">
                <a:latin typeface="Calibri" panose="020F0502020204030204" pitchFamily="34" charset="0"/>
                <a:cs typeface="Calibri" panose="020F0502020204030204" pitchFamily="34" charset="0"/>
              </a:rPr>
              <a:t> TCLS, CLS.</a:t>
            </a:r>
          </a:p>
          <a:p>
            <a:pPr marL="514350" indent="-514350">
              <a:spcBef>
                <a:spcPts val="1800"/>
              </a:spcBef>
              <a:buFontTx/>
              <a:buAutoNum type="arabicPeriod"/>
            </a:pPr>
            <a:r>
              <a:rPr lang="en-US" altLang="en-US" b="1" dirty="0" err="1">
                <a:latin typeface="Calibri" panose="020F0502020204030204" pitchFamily="34" charset="0"/>
                <a:cs typeface="Calibri" panose="020F0502020204030204" pitchFamily="34" charset="0"/>
              </a:rPr>
              <a:t>Trình</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bày</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cơ</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chế</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sinh</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lý</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bệnh</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của</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cơn</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tím</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thiếu</a:t>
            </a:r>
            <a:r>
              <a:rPr lang="en-US" altLang="en-US" b="1" dirty="0">
                <a:latin typeface="Calibri" panose="020F0502020204030204" pitchFamily="34" charset="0"/>
                <a:cs typeface="Calibri" panose="020F0502020204030204" pitchFamily="34" charset="0"/>
              </a:rPr>
              <a:t> oxy, </a:t>
            </a:r>
            <a:r>
              <a:rPr lang="en-US" altLang="en-US" b="1" dirty="0" err="1">
                <a:latin typeface="Calibri" panose="020F0502020204030204" pitchFamily="34" charset="0"/>
                <a:cs typeface="Calibri" panose="020F0502020204030204" pitchFamily="34" charset="0"/>
              </a:rPr>
              <a:t>áp</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dụng</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để</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giải</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thích</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các</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bước</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điều</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trị</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cơn</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tím</a:t>
            </a:r>
            <a:r>
              <a:rPr lang="en-US" altLang="en-US" b="1" dirty="0">
                <a:latin typeface="Calibri" panose="020F0502020204030204" pitchFamily="34" charset="0"/>
                <a:cs typeface="Calibri" panose="020F0502020204030204" pitchFamily="34" charset="0"/>
              </a:rPr>
              <a:t>.</a:t>
            </a:r>
          </a:p>
          <a:p>
            <a:pPr marL="514350" indent="-514350">
              <a:spcBef>
                <a:spcPts val="1800"/>
              </a:spcBef>
              <a:buFontTx/>
              <a:buAutoNum type="arabicPeriod"/>
            </a:pPr>
            <a:r>
              <a:rPr lang="en-US" altLang="en-US" b="1" dirty="0" err="1">
                <a:latin typeface="Calibri" panose="020F0502020204030204" pitchFamily="34" charset="0"/>
                <a:cs typeface="Calibri" panose="020F0502020204030204" pitchFamily="34" charset="0"/>
              </a:rPr>
              <a:t>Chỉ</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định</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điều</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trị</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nội</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ngoại</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khoa</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và</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giải</a:t>
            </a:r>
            <a:r>
              <a:rPr lang="en-US" altLang="en-US" b="1" dirty="0">
                <a:latin typeface="Calibri" panose="020F0502020204030204" pitchFamily="34" charset="0"/>
                <a:cs typeface="Calibri" panose="020F0502020204030204" pitchFamily="34" charset="0"/>
              </a:rPr>
              <a:t> </a:t>
            </a:r>
            <a:r>
              <a:rPr lang="en-US" altLang="en-US" b="1" dirty="0" err="1">
                <a:latin typeface="Calibri" panose="020F0502020204030204" pitchFamily="34" charset="0"/>
                <a:cs typeface="Calibri" panose="020F0502020204030204" pitchFamily="34" charset="0"/>
              </a:rPr>
              <a:t>thích</a:t>
            </a:r>
            <a:r>
              <a:rPr lang="en-US" altLang="en-US" b="1" dirty="0">
                <a:latin typeface="Calibri" panose="020F0502020204030204" pitchFamily="34" charset="0"/>
                <a:cs typeface="Calibri" panose="020F0502020204030204" pitchFamily="34" charset="0"/>
              </a:rPr>
              <a:t>.</a:t>
            </a:r>
          </a:p>
          <a:p>
            <a:pPr marL="514350" indent="-514350">
              <a:spcBef>
                <a:spcPts val="1800"/>
              </a:spcBef>
              <a:buFontTx/>
              <a:buAutoNum type="arabicPeriod"/>
            </a:pPr>
            <a:endParaRPr lang="en-US" altLang="en-US" b="1" dirty="0">
              <a:latin typeface="Calibri" panose="020F0502020204030204" pitchFamily="34" charset="0"/>
              <a:cs typeface="Calibri" panose="020F0502020204030204" pitchFamily="34" charset="0"/>
            </a:endParaRPr>
          </a:p>
          <a:p>
            <a:pPr marL="514350" indent="-514350">
              <a:spcBef>
                <a:spcPts val="1800"/>
              </a:spcBef>
              <a:buFontTx/>
              <a:buAutoNum type="arabicPeriod"/>
            </a:pPr>
            <a:endParaRPr lang="vi-VN" altLang="en-US" b="1" dirty="0">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981200" y="304800"/>
            <a:ext cx="8229600" cy="595313"/>
          </a:xfrm>
        </p:spPr>
        <p:txBody>
          <a:bodyPr>
            <a:no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7. DIỄN TIẾN - BIẾN CHỨNG</a:t>
            </a:r>
          </a:p>
        </p:txBody>
      </p:sp>
      <p:sp>
        <p:nvSpPr>
          <p:cNvPr id="50178" name="Rectangle 3"/>
          <p:cNvSpPr>
            <a:spLocks noGrp="1" noChangeArrowheads="1"/>
          </p:cNvSpPr>
          <p:nvPr>
            <p:ph idx="1"/>
          </p:nvPr>
        </p:nvSpPr>
        <p:spPr>
          <a:xfrm>
            <a:off x="1066800" y="990600"/>
            <a:ext cx="8686800" cy="606426"/>
          </a:xfrm>
        </p:spPr>
        <p:txBody>
          <a:bodyPr>
            <a:normAutofit/>
          </a:bodyPr>
          <a:lstStyle/>
          <a:p>
            <a:pPr eaLnBrk="1" hangingPunct="1">
              <a:lnSpc>
                <a:spcPct val="120000"/>
              </a:lnSpc>
              <a:spcBef>
                <a:spcPct val="40000"/>
              </a:spcBef>
            </a:pPr>
            <a:r>
              <a:rPr lang="en-US" altLang="en-US" sz="2400" b="1" dirty="0" err="1">
                <a:solidFill>
                  <a:srgbClr val="0432FF"/>
                </a:solidFill>
              </a:rPr>
              <a:t>Cơn</a:t>
            </a:r>
            <a:r>
              <a:rPr lang="en-US" altLang="en-US" sz="2400" b="1" dirty="0">
                <a:solidFill>
                  <a:srgbClr val="0432FF"/>
                </a:solidFill>
              </a:rPr>
              <a:t> </a:t>
            </a:r>
            <a:r>
              <a:rPr lang="en-US" altLang="en-US" sz="2400" b="1" dirty="0" err="1">
                <a:solidFill>
                  <a:srgbClr val="0432FF"/>
                </a:solidFill>
              </a:rPr>
              <a:t>tím</a:t>
            </a:r>
            <a:r>
              <a:rPr lang="en-US" altLang="en-US" sz="2400" b="1" dirty="0">
                <a:solidFill>
                  <a:srgbClr val="0432FF"/>
                </a:solidFill>
              </a:rPr>
              <a:t> </a:t>
            </a:r>
            <a:r>
              <a:rPr lang="en-US" altLang="en-US" sz="2400" b="1" dirty="0" err="1">
                <a:solidFill>
                  <a:srgbClr val="0432FF"/>
                </a:solidFill>
              </a:rPr>
              <a:t>thiếu</a:t>
            </a:r>
            <a:r>
              <a:rPr lang="en-US" altLang="en-US" sz="2400" b="1" dirty="0">
                <a:solidFill>
                  <a:srgbClr val="0432FF"/>
                </a:solidFill>
              </a:rPr>
              <a:t> oxy (</a:t>
            </a:r>
            <a:r>
              <a:rPr lang="en-US" altLang="en-US" sz="2400" b="1" dirty="0" err="1">
                <a:solidFill>
                  <a:srgbClr val="0432FF"/>
                </a:solidFill>
              </a:rPr>
              <a:t>hypercyanotic</a:t>
            </a:r>
            <a:r>
              <a:rPr lang="en-US" altLang="en-US" sz="2400" b="1" dirty="0">
                <a:solidFill>
                  <a:srgbClr val="0432FF"/>
                </a:solidFill>
              </a:rPr>
              <a:t> spell = TET spell)</a:t>
            </a:r>
          </a:p>
        </p:txBody>
      </p:sp>
      <p:grpSp>
        <p:nvGrpSpPr>
          <p:cNvPr id="50179" name="Group 50"/>
          <p:cNvGrpSpPr/>
          <p:nvPr/>
        </p:nvGrpSpPr>
        <p:grpSpPr bwMode="auto">
          <a:xfrm>
            <a:off x="1981200" y="1919287"/>
            <a:ext cx="8382000" cy="4938713"/>
            <a:chOff x="240" y="1152"/>
            <a:chExt cx="5280" cy="3111"/>
          </a:xfrm>
        </p:grpSpPr>
        <p:sp>
          <p:nvSpPr>
            <p:cNvPr id="50180" name="Text Box 4"/>
            <p:cNvSpPr txBox="1">
              <a:spLocks noChangeArrowheads="1"/>
            </p:cNvSpPr>
            <p:nvPr/>
          </p:nvSpPr>
          <p:spPr bwMode="auto">
            <a:xfrm>
              <a:off x="768" y="1152"/>
              <a:ext cx="912" cy="233"/>
            </a:xfrm>
            <a:prstGeom prst="rect">
              <a:avLst/>
            </a:prstGeom>
            <a:solidFill>
              <a:srgbClr val="FFFFFF"/>
            </a:solidFill>
            <a:ln w="19050">
              <a:solidFill>
                <a:srgbClr val="FF0000"/>
              </a:solidFill>
              <a:miter lim="800000"/>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en-US" sz="1800" b="1">
                  <a:solidFill>
                    <a:srgbClr val="FF0000"/>
                  </a:solidFill>
                </a:rPr>
                <a:t>KÍCH XÚC</a:t>
              </a:r>
            </a:p>
          </p:txBody>
        </p:sp>
        <p:sp>
          <p:nvSpPr>
            <p:cNvPr id="50181" name="Text Box 6"/>
            <p:cNvSpPr txBox="1">
              <a:spLocks noChangeArrowheads="1"/>
            </p:cNvSpPr>
            <p:nvPr/>
          </p:nvSpPr>
          <p:spPr bwMode="auto">
            <a:xfrm>
              <a:off x="2112" y="1152"/>
              <a:ext cx="25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800">
                  <a:sym typeface="Symbol" panose="05050102010706020507" pitchFamily="2" charset="2"/>
                </a:rPr>
                <a:t> Cathecholamine trong hệ tuần hoàn</a:t>
              </a:r>
            </a:p>
          </p:txBody>
        </p:sp>
        <p:sp>
          <p:nvSpPr>
            <p:cNvPr id="50182" name="AutoShape 8"/>
            <p:cNvSpPr>
              <a:spLocks noChangeArrowheads="1"/>
            </p:cNvSpPr>
            <p:nvPr/>
          </p:nvSpPr>
          <p:spPr bwMode="auto">
            <a:xfrm>
              <a:off x="1680" y="1200"/>
              <a:ext cx="384" cy="96"/>
            </a:xfrm>
            <a:prstGeom prst="rightArrow">
              <a:avLst>
                <a:gd name="adj1" fmla="val 50000"/>
                <a:gd name="adj2" fmla="val 100000"/>
              </a:avLst>
            </a:prstGeom>
            <a:solidFill>
              <a:schemeClr val="tx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50183" name="Text Box 9"/>
            <p:cNvSpPr txBox="1">
              <a:spLocks noChangeArrowheads="1"/>
            </p:cNvSpPr>
            <p:nvPr/>
          </p:nvSpPr>
          <p:spPr bwMode="auto">
            <a:xfrm>
              <a:off x="1632" y="1488"/>
              <a:ext cx="14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800" dirty="0">
                  <a:sym typeface="Symbol" panose="05050102010706020507" pitchFamily="2" charset="2"/>
                </a:rPr>
                <a:t> </a:t>
              </a:r>
              <a:r>
                <a:rPr lang="en-US" altLang="en-US" sz="1800" dirty="0" err="1">
                  <a:sym typeface="Symbol" panose="05050102010706020507" pitchFamily="2" charset="2"/>
                </a:rPr>
                <a:t>sức</a:t>
              </a:r>
              <a:r>
                <a:rPr lang="en-US" altLang="en-US" sz="1800" dirty="0">
                  <a:sym typeface="Symbol" panose="05050102010706020507" pitchFamily="2" charset="2"/>
                </a:rPr>
                <a:t> co </a:t>
              </a:r>
              <a:r>
                <a:rPr lang="en-US" altLang="en-US" sz="1800" dirty="0" err="1">
                  <a:sym typeface="Symbol" panose="05050102010706020507" pitchFamily="2" charset="2"/>
                </a:rPr>
                <a:t>bóp</a:t>
              </a:r>
              <a:r>
                <a:rPr lang="en-US" altLang="en-US" sz="1800" dirty="0">
                  <a:sym typeface="Symbol" panose="05050102010706020507" pitchFamily="2" charset="2"/>
                </a:rPr>
                <a:t> </a:t>
              </a:r>
              <a:r>
                <a:rPr lang="en-US" altLang="en-US" sz="1800" dirty="0" err="1">
                  <a:sym typeface="Symbol" panose="05050102010706020507" pitchFamily="2" charset="2"/>
                </a:rPr>
                <a:t>cơ</a:t>
              </a:r>
              <a:r>
                <a:rPr lang="en-US" altLang="en-US" sz="1800" dirty="0">
                  <a:sym typeface="Symbol" panose="05050102010706020507" pitchFamily="2" charset="2"/>
                </a:rPr>
                <a:t> </a:t>
              </a:r>
              <a:r>
                <a:rPr lang="en-US" altLang="en-US" sz="1800" dirty="0" err="1">
                  <a:sym typeface="Symbol" panose="05050102010706020507" pitchFamily="2" charset="2"/>
                </a:rPr>
                <a:t>tim</a:t>
              </a:r>
              <a:endParaRPr lang="en-US" altLang="en-US" sz="1800" dirty="0">
                <a:sym typeface="Symbol" panose="05050102010706020507" pitchFamily="2" charset="2"/>
              </a:endParaRPr>
            </a:p>
          </p:txBody>
        </p:sp>
        <p:sp>
          <p:nvSpPr>
            <p:cNvPr id="50184" name="Text Box 10"/>
            <p:cNvSpPr txBox="1">
              <a:spLocks noChangeArrowheads="1"/>
            </p:cNvSpPr>
            <p:nvPr/>
          </p:nvSpPr>
          <p:spPr bwMode="auto">
            <a:xfrm>
              <a:off x="4032" y="1491"/>
              <a:ext cx="864" cy="233"/>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800" b="1" dirty="0">
                  <a:solidFill>
                    <a:srgbClr val="FF0000"/>
                  </a:solidFill>
                  <a:sym typeface="Symbol" panose="05050102010706020507" pitchFamily="2" charset="2"/>
                </a:rPr>
                <a:t> </a:t>
              </a:r>
              <a:r>
                <a:rPr lang="en-US" altLang="en-US" sz="1800" b="1" dirty="0" err="1">
                  <a:solidFill>
                    <a:srgbClr val="FF0000"/>
                  </a:solidFill>
                  <a:sym typeface="Symbol" panose="05050102010706020507" pitchFamily="2" charset="2"/>
                </a:rPr>
                <a:t>nhịp</a:t>
              </a:r>
              <a:r>
                <a:rPr lang="en-US" altLang="en-US" sz="1800" b="1" dirty="0">
                  <a:solidFill>
                    <a:srgbClr val="FF0000"/>
                  </a:solidFill>
                  <a:sym typeface="Symbol" panose="05050102010706020507" pitchFamily="2" charset="2"/>
                </a:rPr>
                <a:t> </a:t>
              </a:r>
              <a:r>
                <a:rPr lang="en-US" altLang="en-US" sz="1800" b="1" dirty="0" err="1">
                  <a:solidFill>
                    <a:srgbClr val="FF0000"/>
                  </a:solidFill>
                  <a:sym typeface="Symbol" panose="05050102010706020507" pitchFamily="2" charset="2"/>
                </a:rPr>
                <a:t>tim</a:t>
              </a:r>
              <a:endParaRPr lang="en-US" altLang="en-US" sz="1800" b="1" dirty="0">
                <a:solidFill>
                  <a:srgbClr val="FF0000"/>
                </a:solidFill>
                <a:sym typeface="Symbol" panose="05050102010706020507" pitchFamily="2" charset="2"/>
              </a:endParaRPr>
            </a:p>
          </p:txBody>
        </p:sp>
        <p:sp>
          <p:nvSpPr>
            <p:cNvPr id="50185" name="Line 11"/>
            <p:cNvSpPr>
              <a:spLocks noChangeShapeType="1"/>
            </p:cNvSpPr>
            <p:nvPr/>
          </p:nvSpPr>
          <p:spPr bwMode="auto">
            <a:xfrm flipH="1">
              <a:off x="2976" y="1392"/>
              <a:ext cx="480" cy="144"/>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86" name="Line 12"/>
            <p:cNvSpPr>
              <a:spLocks noChangeShapeType="1"/>
            </p:cNvSpPr>
            <p:nvPr/>
          </p:nvSpPr>
          <p:spPr bwMode="auto">
            <a:xfrm>
              <a:off x="3456" y="1392"/>
              <a:ext cx="576" cy="144"/>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87" name="Text Box 13"/>
            <p:cNvSpPr txBox="1">
              <a:spLocks noChangeArrowheads="1"/>
            </p:cNvSpPr>
            <p:nvPr/>
          </p:nvSpPr>
          <p:spPr bwMode="auto">
            <a:xfrm>
              <a:off x="480" y="1872"/>
              <a:ext cx="1248" cy="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 typeface="Symbol" panose="05050102010706020507" pitchFamily="2" charset="2"/>
                <a:buChar char="­"/>
              </a:pPr>
              <a:r>
                <a:rPr lang="en-US" altLang="en-US" sz="1800">
                  <a:sym typeface="Symbol" panose="05050102010706020507" pitchFamily="2" charset="2"/>
                </a:rPr>
                <a:t> Cung lượng tim</a:t>
              </a:r>
            </a:p>
            <a:p>
              <a:pPr eaLnBrk="1" hangingPunct="1">
                <a:spcBef>
                  <a:spcPct val="50000"/>
                </a:spcBef>
                <a:buFont typeface="Symbol" panose="05050102010706020507" pitchFamily="2" charset="2"/>
                <a:buChar char="­"/>
              </a:pPr>
              <a:r>
                <a:rPr lang="en-US" altLang="en-US" sz="1800">
                  <a:sym typeface="Symbol" panose="05050102010706020507" pitchFamily="2" charset="2"/>
                </a:rPr>
                <a:t> máu TM về tim</a:t>
              </a:r>
            </a:p>
          </p:txBody>
        </p:sp>
        <p:sp>
          <p:nvSpPr>
            <p:cNvPr id="50188" name="Text Box 14"/>
            <p:cNvSpPr txBox="1">
              <a:spLocks noChangeArrowheads="1"/>
            </p:cNvSpPr>
            <p:nvPr/>
          </p:nvSpPr>
          <p:spPr bwMode="auto">
            <a:xfrm>
              <a:off x="2016" y="1872"/>
              <a:ext cx="1392" cy="233"/>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en-US" sz="1800" b="1">
                  <a:solidFill>
                    <a:srgbClr val="FF0000"/>
                  </a:solidFill>
                </a:rPr>
                <a:t>Co thắt phễu ĐMP</a:t>
              </a:r>
            </a:p>
          </p:txBody>
        </p:sp>
        <p:sp>
          <p:nvSpPr>
            <p:cNvPr id="50189" name="Text Box 15"/>
            <p:cNvSpPr txBox="1">
              <a:spLocks noChangeArrowheads="1"/>
            </p:cNvSpPr>
            <p:nvPr/>
          </p:nvSpPr>
          <p:spPr bwMode="auto">
            <a:xfrm>
              <a:off x="3936" y="1872"/>
              <a:ext cx="15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800">
                  <a:sym typeface="Symbol" panose="05050102010706020507" pitchFamily="2" charset="2"/>
                </a:rPr>
                <a:t> thể tích thất phải</a:t>
              </a:r>
            </a:p>
          </p:txBody>
        </p:sp>
        <p:sp>
          <p:nvSpPr>
            <p:cNvPr id="50190" name="Line 16"/>
            <p:cNvSpPr>
              <a:spLocks noChangeShapeType="1"/>
            </p:cNvSpPr>
            <p:nvPr/>
          </p:nvSpPr>
          <p:spPr bwMode="auto">
            <a:xfrm>
              <a:off x="2448" y="1728"/>
              <a:ext cx="0" cy="144"/>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91" name="Line 17"/>
            <p:cNvSpPr>
              <a:spLocks noChangeShapeType="1"/>
            </p:cNvSpPr>
            <p:nvPr/>
          </p:nvSpPr>
          <p:spPr bwMode="auto">
            <a:xfrm flipH="1">
              <a:off x="1584" y="1728"/>
              <a:ext cx="864" cy="144"/>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92" name="Line 18"/>
            <p:cNvSpPr>
              <a:spLocks noChangeShapeType="1"/>
            </p:cNvSpPr>
            <p:nvPr/>
          </p:nvSpPr>
          <p:spPr bwMode="auto">
            <a:xfrm>
              <a:off x="4512" y="1728"/>
              <a:ext cx="0" cy="192"/>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93" name="Text Box 19"/>
            <p:cNvSpPr txBox="1">
              <a:spLocks noChangeArrowheads="1"/>
            </p:cNvSpPr>
            <p:nvPr/>
          </p:nvSpPr>
          <p:spPr bwMode="auto">
            <a:xfrm>
              <a:off x="1920" y="2304"/>
              <a:ext cx="2064" cy="233"/>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en-US" sz="1800" b="1">
                  <a:solidFill>
                    <a:srgbClr val="FF0000"/>
                  </a:solidFill>
                  <a:sym typeface="Symbol" panose="05050102010706020507" pitchFamily="2" charset="2"/>
                </a:rPr>
                <a:t> Lưu lượng máu lên phổi</a:t>
              </a:r>
            </a:p>
          </p:txBody>
        </p:sp>
        <p:sp>
          <p:nvSpPr>
            <p:cNvPr id="50194" name="Text Box 20"/>
            <p:cNvSpPr txBox="1">
              <a:spLocks noChangeArrowheads="1"/>
            </p:cNvSpPr>
            <p:nvPr/>
          </p:nvSpPr>
          <p:spPr bwMode="auto">
            <a:xfrm>
              <a:off x="1920" y="2685"/>
              <a:ext cx="2064" cy="233"/>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en-US" sz="1800" b="1">
                  <a:solidFill>
                    <a:srgbClr val="FF0000"/>
                  </a:solidFill>
                  <a:sym typeface="Symbol" panose="05050102010706020507" pitchFamily="2" charset="2"/>
                </a:rPr>
                <a:t> luồng thông phải-trái</a:t>
              </a:r>
            </a:p>
          </p:txBody>
        </p:sp>
        <p:sp>
          <p:nvSpPr>
            <p:cNvPr id="50195" name="Line 21"/>
            <p:cNvSpPr>
              <a:spLocks noChangeShapeType="1"/>
            </p:cNvSpPr>
            <p:nvPr/>
          </p:nvSpPr>
          <p:spPr bwMode="auto">
            <a:xfrm>
              <a:off x="2448" y="2112"/>
              <a:ext cx="0" cy="192"/>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96" name="Line 22"/>
            <p:cNvSpPr>
              <a:spLocks noChangeShapeType="1"/>
            </p:cNvSpPr>
            <p:nvPr/>
          </p:nvSpPr>
          <p:spPr bwMode="auto">
            <a:xfrm>
              <a:off x="2448" y="2544"/>
              <a:ext cx="0" cy="144"/>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97" name="Line 23"/>
            <p:cNvSpPr>
              <a:spLocks noChangeShapeType="1"/>
            </p:cNvSpPr>
            <p:nvPr/>
          </p:nvSpPr>
          <p:spPr bwMode="auto">
            <a:xfrm>
              <a:off x="1104" y="2352"/>
              <a:ext cx="0"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50198" name="Line 24"/>
            <p:cNvSpPr>
              <a:spLocks noChangeShapeType="1"/>
            </p:cNvSpPr>
            <p:nvPr/>
          </p:nvSpPr>
          <p:spPr bwMode="auto">
            <a:xfrm>
              <a:off x="1104" y="2448"/>
              <a:ext cx="816"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99" name="Line 25"/>
            <p:cNvSpPr>
              <a:spLocks noChangeShapeType="1"/>
            </p:cNvSpPr>
            <p:nvPr/>
          </p:nvSpPr>
          <p:spPr bwMode="auto">
            <a:xfrm>
              <a:off x="4512" y="2112"/>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50200" name="Line 26"/>
            <p:cNvSpPr>
              <a:spLocks noChangeShapeType="1"/>
            </p:cNvSpPr>
            <p:nvPr/>
          </p:nvSpPr>
          <p:spPr bwMode="auto">
            <a:xfrm flipH="1">
              <a:off x="3984" y="2400"/>
              <a:ext cx="528"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201" name="Text Box 27"/>
            <p:cNvSpPr txBox="1">
              <a:spLocks noChangeArrowheads="1"/>
            </p:cNvSpPr>
            <p:nvPr/>
          </p:nvSpPr>
          <p:spPr bwMode="auto">
            <a:xfrm>
              <a:off x="1488" y="3072"/>
              <a:ext cx="30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800">
                  <a:sym typeface="Symbol" panose="05050102010706020507" pitchFamily="2" charset="2"/>
                </a:rPr>
                <a:t> PaCO</a:t>
              </a:r>
              <a:r>
                <a:rPr lang="en-US" altLang="en-US" sz="1800" baseline="-25000">
                  <a:sym typeface="Symbol" panose="05050102010706020507" pitchFamily="2" charset="2"/>
                </a:rPr>
                <a:t>2</a:t>
              </a:r>
              <a:r>
                <a:rPr lang="en-US" altLang="en-US" sz="1800">
                  <a:sym typeface="Symbol" panose="05050102010706020507" pitchFamily="2" charset="2"/>
                </a:rPr>
                <a:t>,  PaO</a:t>
              </a:r>
              <a:r>
                <a:rPr lang="en-US" altLang="en-US" sz="1800" baseline="-25000">
                  <a:sym typeface="Symbol" panose="05050102010706020507" pitchFamily="2" charset="2"/>
                </a:rPr>
                <a:t>2</a:t>
              </a:r>
              <a:r>
                <a:rPr lang="en-US" altLang="en-US" sz="1800">
                  <a:sym typeface="Symbol" panose="05050102010706020507" pitchFamily="2" charset="2"/>
                </a:rPr>
                <a:t>,  pH máu  Toan máu</a:t>
              </a:r>
            </a:p>
          </p:txBody>
        </p:sp>
        <p:sp>
          <p:nvSpPr>
            <p:cNvPr id="50202" name="Line 28"/>
            <p:cNvSpPr>
              <a:spLocks noChangeShapeType="1"/>
            </p:cNvSpPr>
            <p:nvPr/>
          </p:nvSpPr>
          <p:spPr bwMode="auto">
            <a:xfrm>
              <a:off x="2448" y="2928"/>
              <a:ext cx="0" cy="144"/>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203" name="Text Box 29"/>
            <p:cNvSpPr txBox="1">
              <a:spLocks noChangeArrowheads="1"/>
            </p:cNvSpPr>
            <p:nvPr/>
          </p:nvSpPr>
          <p:spPr bwMode="auto">
            <a:xfrm>
              <a:off x="528" y="3408"/>
              <a:ext cx="1872"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30000"/>
                </a:spcBef>
                <a:buFont typeface="Symbol" panose="05050102010706020507" pitchFamily="2" charset="2"/>
                <a:buChar char="¯"/>
              </a:pPr>
              <a:r>
                <a:rPr lang="en-US" altLang="en-US" sz="1800">
                  <a:sym typeface="Symbol" panose="05050102010706020507" pitchFamily="2" charset="2"/>
                </a:rPr>
                <a:t> Kháng lực ngoại biên</a:t>
              </a:r>
            </a:p>
            <a:p>
              <a:pPr eaLnBrk="1" hangingPunct="1">
                <a:lnSpc>
                  <a:spcPct val="80000"/>
                </a:lnSpc>
                <a:spcBef>
                  <a:spcPct val="30000"/>
                </a:spcBef>
                <a:buFont typeface="Symbol" panose="05050102010706020507" pitchFamily="2" charset="2"/>
                <a:buNone/>
              </a:pPr>
              <a:r>
                <a:rPr lang="en-US" altLang="en-US" sz="1800">
                  <a:sym typeface="Symbol" panose="05050102010706020507" pitchFamily="2" charset="2"/>
                </a:rPr>
                <a:t>(Dãn mạch ngoại biên)</a:t>
              </a:r>
            </a:p>
          </p:txBody>
        </p:sp>
        <p:sp>
          <p:nvSpPr>
            <p:cNvPr id="50204" name="Text Box 30"/>
            <p:cNvSpPr txBox="1">
              <a:spLocks noChangeArrowheads="1"/>
            </p:cNvSpPr>
            <p:nvPr/>
          </p:nvSpPr>
          <p:spPr bwMode="auto">
            <a:xfrm>
              <a:off x="2928" y="3408"/>
              <a:ext cx="2064" cy="233"/>
            </a:xfrm>
            <a:prstGeom prst="rect">
              <a:avLst/>
            </a:prstGeom>
            <a:noFill/>
            <a:ln w="19050">
              <a:solidFill>
                <a:srgbClr val="0432FF"/>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en-US" sz="1800" b="1">
                  <a:solidFill>
                    <a:srgbClr val="0432FF"/>
                  </a:solidFill>
                </a:rPr>
                <a:t>Kích thích trung khu hô hấp</a:t>
              </a:r>
            </a:p>
          </p:txBody>
        </p:sp>
        <p:sp>
          <p:nvSpPr>
            <p:cNvPr id="50205" name="Text Box 31"/>
            <p:cNvSpPr txBox="1">
              <a:spLocks noChangeArrowheads="1"/>
            </p:cNvSpPr>
            <p:nvPr/>
          </p:nvSpPr>
          <p:spPr bwMode="auto">
            <a:xfrm>
              <a:off x="3648" y="3744"/>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800"/>
                <a:t>Thở sâu</a:t>
              </a:r>
            </a:p>
          </p:txBody>
        </p:sp>
        <p:sp>
          <p:nvSpPr>
            <p:cNvPr id="50206" name="Text Box 33"/>
            <p:cNvSpPr txBox="1">
              <a:spLocks noChangeArrowheads="1"/>
            </p:cNvSpPr>
            <p:nvPr/>
          </p:nvSpPr>
          <p:spPr bwMode="auto">
            <a:xfrm>
              <a:off x="2880" y="4032"/>
              <a:ext cx="22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800">
                  <a:sym typeface="Symbol" panose="05050102010706020507" pitchFamily="2" charset="2"/>
                </a:rPr>
                <a:t> Công hô hấp,  tiêu thụ oxygen</a:t>
              </a:r>
            </a:p>
          </p:txBody>
        </p:sp>
        <p:sp>
          <p:nvSpPr>
            <p:cNvPr id="50207" name="Line 34"/>
            <p:cNvSpPr>
              <a:spLocks noChangeShapeType="1"/>
            </p:cNvSpPr>
            <p:nvPr/>
          </p:nvSpPr>
          <p:spPr bwMode="auto">
            <a:xfrm flipH="1">
              <a:off x="2112" y="3264"/>
              <a:ext cx="336" cy="192"/>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208" name="Line 35"/>
            <p:cNvSpPr>
              <a:spLocks noChangeShapeType="1"/>
            </p:cNvSpPr>
            <p:nvPr/>
          </p:nvSpPr>
          <p:spPr bwMode="auto">
            <a:xfrm>
              <a:off x="2448" y="3264"/>
              <a:ext cx="432" cy="192"/>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209" name="Line 36"/>
            <p:cNvSpPr>
              <a:spLocks noChangeShapeType="1"/>
            </p:cNvSpPr>
            <p:nvPr/>
          </p:nvSpPr>
          <p:spPr bwMode="auto">
            <a:xfrm>
              <a:off x="3936" y="3648"/>
              <a:ext cx="0" cy="144"/>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210" name="Line 37"/>
            <p:cNvSpPr>
              <a:spLocks noChangeShapeType="1"/>
            </p:cNvSpPr>
            <p:nvPr/>
          </p:nvSpPr>
          <p:spPr bwMode="auto">
            <a:xfrm>
              <a:off x="3936" y="3936"/>
              <a:ext cx="0" cy="144"/>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211" name="Line 38"/>
            <p:cNvSpPr>
              <a:spLocks noChangeShapeType="1"/>
            </p:cNvSpPr>
            <p:nvPr/>
          </p:nvSpPr>
          <p:spPr bwMode="auto">
            <a:xfrm>
              <a:off x="5136" y="4176"/>
              <a:ext cx="3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50212" name="Line 39"/>
            <p:cNvSpPr>
              <a:spLocks noChangeShapeType="1"/>
            </p:cNvSpPr>
            <p:nvPr/>
          </p:nvSpPr>
          <p:spPr bwMode="auto">
            <a:xfrm flipV="1">
              <a:off x="5472" y="3216"/>
              <a:ext cx="0" cy="96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50213" name="Line 40"/>
            <p:cNvSpPr>
              <a:spLocks noChangeShapeType="1"/>
            </p:cNvSpPr>
            <p:nvPr/>
          </p:nvSpPr>
          <p:spPr bwMode="auto">
            <a:xfrm flipH="1">
              <a:off x="4320" y="3216"/>
              <a:ext cx="115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214" name="Line 41"/>
            <p:cNvSpPr>
              <a:spLocks noChangeShapeType="1"/>
            </p:cNvSpPr>
            <p:nvPr/>
          </p:nvSpPr>
          <p:spPr bwMode="auto">
            <a:xfrm flipH="1">
              <a:off x="240" y="3888"/>
              <a:ext cx="345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50215" name="Line 42"/>
            <p:cNvSpPr>
              <a:spLocks noChangeShapeType="1"/>
            </p:cNvSpPr>
            <p:nvPr/>
          </p:nvSpPr>
          <p:spPr bwMode="auto">
            <a:xfrm flipV="1">
              <a:off x="240" y="2256"/>
              <a:ext cx="0" cy="163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50216" name="Line 43"/>
            <p:cNvSpPr>
              <a:spLocks noChangeShapeType="1"/>
            </p:cNvSpPr>
            <p:nvPr/>
          </p:nvSpPr>
          <p:spPr bwMode="auto">
            <a:xfrm>
              <a:off x="240" y="2256"/>
              <a:ext cx="288"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217" name="Line 44"/>
            <p:cNvSpPr>
              <a:spLocks noChangeShapeType="1"/>
            </p:cNvSpPr>
            <p:nvPr/>
          </p:nvSpPr>
          <p:spPr bwMode="auto">
            <a:xfrm flipV="1">
              <a:off x="1104" y="2832"/>
              <a:ext cx="0" cy="57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50218" name="Line 45"/>
            <p:cNvSpPr>
              <a:spLocks noChangeShapeType="1"/>
            </p:cNvSpPr>
            <p:nvPr/>
          </p:nvSpPr>
          <p:spPr bwMode="auto">
            <a:xfrm>
              <a:off x="1104" y="2832"/>
              <a:ext cx="816"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219" name="Text Box 46"/>
            <p:cNvSpPr txBox="1">
              <a:spLocks noChangeArrowheads="1"/>
            </p:cNvSpPr>
            <p:nvPr/>
          </p:nvSpPr>
          <p:spPr bwMode="auto">
            <a:xfrm>
              <a:off x="4416" y="2688"/>
              <a:ext cx="10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800" b="1">
                  <a:solidFill>
                    <a:srgbClr val="9437FF"/>
                  </a:solidFill>
                </a:rPr>
                <a:t>  CƠN TÍM</a:t>
              </a:r>
            </a:p>
          </p:txBody>
        </p:sp>
        <p:sp>
          <p:nvSpPr>
            <p:cNvPr id="50220" name="Oval 48"/>
            <p:cNvSpPr>
              <a:spLocks noChangeArrowheads="1"/>
            </p:cNvSpPr>
            <p:nvPr/>
          </p:nvSpPr>
          <p:spPr bwMode="auto">
            <a:xfrm>
              <a:off x="4320" y="2544"/>
              <a:ext cx="1056" cy="528"/>
            </a:xfrm>
            <a:prstGeom prst="ellipse">
              <a:avLst/>
            </a:prstGeom>
            <a:noFill/>
            <a:ln w="38100">
              <a:solidFill>
                <a:srgbClr val="9437FF"/>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800">
                <a:solidFill>
                  <a:srgbClr val="9437FF"/>
                </a:solidFill>
              </a:endParaRPr>
            </a:p>
          </p:txBody>
        </p:sp>
        <p:sp>
          <p:nvSpPr>
            <p:cNvPr id="50221" name="AutoShape 49"/>
            <p:cNvSpPr>
              <a:spLocks noChangeArrowheads="1"/>
            </p:cNvSpPr>
            <p:nvPr/>
          </p:nvSpPr>
          <p:spPr bwMode="auto">
            <a:xfrm>
              <a:off x="3984" y="2736"/>
              <a:ext cx="288" cy="144"/>
            </a:xfrm>
            <a:prstGeom prst="rightArrow">
              <a:avLst>
                <a:gd name="adj1" fmla="val 50000"/>
                <a:gd name="adj2" fmla="val 50000"/>
              </a:avLst>
            </a:prstGeom>
            <a:solidFill>
              <a:schemeClr val="tx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981200" y="304800"/>
            <a:ext cx="8229600" cy="914400"/>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7. DIỄN TIẾN - BIẾN CHỨNG</a:t>
            </a:r>
          </a:p>
        </p:txBody>
      </p:sp>
      <p:sp>
        <p:nvSpPr>
          <p:cNvPr id="51202" name="Rectangle 3"/>
          <p:cNvSpPr>
            <a:spLocks noGrp="1" noChangeArrowheads="1"/>
          </p:cNvSpPr>
          <p:nvPr>
            <p:ph idx="1"/>
          </p:nvPr>
        </p:nvSpPr>
        <p:spPr>
          <a:xfrm>
            <a:off x="397042" y="1371600"/>
            <a:ext cx="11586411" cy="5257800"/>
          </a:xfrm>
        </p:spPr>
        <p:txBody>
          <a:bodyPr>
            <a:noAutofit/>
          </a:bodyPr>
          <a:lstStyle/>
          <a:p>
            <a:pPr eaLnBrk="1" hangingPunct="1">
              <a:spcBef>
                <a:spcPts val="1200"/>
              </a:spcBef>
            </a:pPr>
            <a:r>
              <a:rPr lang="en-US" altLang="en-US" b="1" dirty="0" err="1">
                <a:solidFill>
                  <a:srgbClr val="0432FF"/>
                </a:solidFill>
              </a:rPr>
              <a:t>Cơn</a:t>
            </a:r>
            <a:r>
              <a:rPr lang="en-US" altLang="en-US" b="1" dirty="0">
                <a:solidFill>
                  <a:srgbClr val="0432FF"/>
                </a:solidFill>
              </a:rPr>
              <a:t> </a:t>
            </a:r>
            <a:r>
              <a:rPr lang="en-US" altLang="en-US" b="1" dirty="0" err="1">
                <a:solidFill>
                  <a:srgbClr val="0432FF"/>
                </a:solidFill>
              </a:rPr>
              <a:t>tím</a:t>
            </a:r>
            <a:r>
              <a:rPr lang="en-US" altLang="en-US" b="1" dirty="0">
                <a:solidFill>
                  <a:srgbClr val="0432FF"/>
                </a:solidFill>
              </a:rPr>
              <a:t> (</a:t>
            </a:r>
            <a:r>
              <a:rPr lang="en-US" altLang="en-US" b="1" dirty="0" err="1">
                <a:solidFill>
                  <a:srgbClr val="0432FF"/>
                </a:solidFill>
              </a:rPr>
              <a:t>hypercyanotic</a:t>
            </a:r>
            <a:r>
              <a:rPr lang="en-US" altLang="en-US" b="1" dirty="0">
                <a:solidFill>
                  <a:srgbClr val="0432FF"/>
                </a:solidFill>
              </a:rPr>
              <a:t> spell = TET spell)</a:t>
            </a:r>
          </a:p>
          <a:p>
            <a:pPr lvl="1" eaLnBrk="1" hangingPunct="1">
              <a:lnSpc>
                <a:spcPct val="120000"/>
              </a:lnSpc>
              <a:spcBef>
                <a:spcPts val="1200"/>
              </a:spcBef>
            </a:pPr>
            <a:r>
              <a:rPr lang="en-US" altLang="en-US" sz="2800" dirty="0" err="1"/>
              <a:t>Thường</a:t>
            </a:r>
            <a:r>
              <a:rPr lang="en-US" altLang="en-US" sz="2800" dirty="0"/>
              <a:t> </a:t>
            </a:r>
            <a:r>
              <a:rPr lang="en-US" altLang="en-US" sz="2800" dirty="0" err="1"/>
              <a:t>xảy</a:t>
            </a:r>
            <a:r>
              <a:rPr lang="en-US" altLang="en-US" sz="2800" dirty="0"/>
              <a:t> </a:t>
            </a:r>
            <a:r>
              <a:rPr lang="en-US" altLang="en-US" sz="2800" dirty="0" err="1"/>
              <a:t>ra</a:t>
            </a:r>
            <a:r>
              <a:rPr lang="en-US" altLang="en-US" sz="2800" dirty="0"/>
              <a:t> </a:t>
            </a:r>
            <a:r>
              <a:rPr lang="en-US" altLang="en-US" sz="2800" dirty="0" err="1"/>
              <a:t>lúc</a:t>
            </a:r>
            <a:r>
              <a:rPr lang="en-US" altLang="en-US" sz="2800" dirty="0"/>
              <a:t> 2-4 </a:t>
            </a:r>
            <a:r>
              <a:rPr lang="en-US" altLang="en-US" sz="2800" dirty="0" err="1"/>
              <a:t>tháng</a:t>
            </a:r>
            <a:r>
              <a:rPr lang="en-US" altLang="en-US" sz="2800" dirty="0"/>
              <a:t> </a:t>
            </a:r>
            <a:r>
              <a:rPr lang="en-US" altLang="en-US" sz="2800" dirty="0" err="1"/>
              <a:t>tuổi</a:t>
            </a:r>
            <a:r>
              <a:rPr lang="en-US" altLang="en-US" sz="2800" dirty="0"/>
              <a:t>; </a:t>
            </a:r>
            <a:r>
              <a:rPr lang="en-US" altLang="en-US" sz="2800" dirty="0" err="1"/>
              <a:t>vào</a:t>
            </a:r>
            <a:r>
              <a:rPr lang="en-US" altLang="en-US" sz="2800" dirty="0"/>
              <a:t> </a:t>
            </a:r>
            <a:r>
              <a:rPr lang="en-US" altLang="en-US" sz="2800" dirty="0" err="1"/>
              <a:t>buổi</a:t>
            </a:r>
            <a:r>
              <a:rPr lang="en-US" altLang="en-US" sz="2800" dirty="0"/>
              <a:t> </a:t>
            </a:r>
            <a:r>
              <a:rPr lang="en-US" altLang="en-US" sz="2800" dirty="0" err="1"/>
              <a:t>sáng</a:t>
            </a:r>
            <a:r>
              <a:rPr lang="en-US" altLang="en-US" sz="2800" dirty="0"/>
              <a:t> </a:t>
            </a:r>
            <a:r>
              <a:rPr lang="en-US" altLang="en-US" sz="2800" dirty="0" err="1"/>
              <a:t>sau</a:t>
            </a:r>
            <a:r>
              <a:rPr lang="en-US" altLang="en-US" sz="2800" dirty="0"/>
              <a:t> </a:t>
            </a:r>
            <a:r>
              <a:rPr lang="en-US" altLang="en-US" sz="2800" dirty="0" err="1"/>
              <a:t>khi</a:t>
            </a:r>
            <a:r>
              <a:rPr lang="en-US" altLang="en-US" sz="2800" dirty="0"/>
              <a:t> </a:t>
            </a:r>
            <a:r>
              <a:rPr lang="en-US" altLang="en-US" sz="2800" dirty="0" err="1"/>
              <a:t>khóc</a:t>
            </a:r>
            <a:r>
              <a:rPr lang="en-US" altLang="en-US" sz="2800" dirty="0"/>
              <a:t>, </a:t>
            </a:r>
            <a:r>
              <a:rPr lang="en-US" altLang="en-US" sz="2800" dirty="0" err="1"/>
              <a:t>bú</a:t>
            </a:r>
            <a:r>
              <a:rPr lang="en-US" altLang="en-US" sz="2800" dirty="0"/>
              <a:t> </a:t>
            </a:r>
            <a:r>
              <a:rPr lang="en-US" altLang="en-US" sz="2800" dirty="0" err="1"/>
              <a:t>hoặc</a:t>
            </a:r>
            <a:r>
              <a:rPr lang="en-US" altLang="en-US" sz="2800" dirty="0"/>
              <a:t> </a:t>
            </a:r>
            <a:r>
              <a:rPr lang="en-US" altLang="en-US" sz="2800" dirty="0" err="1"/>
              <a:t>đi</a:t>
            </a:r>
            <a:r>
              <a:rPr lang="en-US" altLang="en-US" sz="2800" dirty="0"/>
              <a:t> </a:t>
            </a:r>
            <a:r>
              <a:rPr lang="en-US" altLang="en-US" sz="2800" dirty="0" err="1"/>
              <a:t>tiêu</a:t>
            </a:r>
            <a:r>
              <a:rPr lang="en-US" altLang="en-US" sz="2800" dirty="0"/>
              <a:t>.</a:t>
            </a:r>
          </a:p>
          <a:p>
            <a:pPr lvl="1" eaLnBrk="1" hangingPunct="1">
              <a:lnSpc>
                <a:spcPct val="120000"/>
              </a:lnSpc>
              <a:spcBef>
                <a:spcPts val="1200"/>
              </a:spcBef>
            </a:pPr>
            <a:r>
              <a:rPr lang="en-US" altLang="en-US" sz="2800" dirty="0" err="1"/>
              <a:t>Mức</a:t>
            </a:r>
            <a:r>
              <a:rPr lang="en-US" altLang="en-US" sz="2800" dirty="0"/>
              <a:t> </a:t>
            </a:r>
            <a:r>
              <a:rPr lang="en-US" altLang="en-US" sz="2800" dirty="0" err="1"/>
              <a:t>độ</a:t>
            </a:r>
            <a:r>
              <a:rPr lang="en-US" altLang="en-US" sz="2800" dirty="0"/>
              <a:t> </a:t>
            </a:r>
            <a:r>
              <a:rPr lang="en-US" altLang="en-US" sz="2800" dirty="0" err="1"/>
              <a:t>tím</a:t>
            </a:r>
            <a:r>
              <a:rPr lang="en-US" altLang="en-US" sz="2800" dirty="0"/>
              <a:t> </a:t>
            </a:r>
            <a:r>
              <a:rPr lang="en-US" altLang="en-US" sz="2800" dirty="0" err="1"/>
              <a:t>lúc</a:t>
            </a:r>
            <a:r>
              <a:rPr lang="en-US" altLang="en-US" sz="2800" dirty="0"/>
              <a:t> </a:t>
            </a:r>
            <a:r>
              <a:rPr lang="en-US" altLang="en-US" sz="2800" dirty="0" err="1"/>
              <a:t>bình</a:t>
            </a:r>
            <a:r>
              <a:rPr lang="en-US" altLang="en-US" sz="2800" dirty="0"/>
              <a:t> </a:t>
            </a:r>
            <a:r>
              <a:rPr lang="en-US" altLang="en-US" sz="2800" dirty="0" err="1"/>
              <a:t>thường</a:t>
            </a:r>
            <a:r>
              <a:rPr lang="en-US" altLang="en-US" sz="2800" dirty="0"/>
              <a:t> </a:t>
            </a:r>
            <a:r>
              <a:rPr lang="en-US" altLang="en-US" sz="2800" dirty="0" err="1"/>
              <a:t>không</a:t>
            </a:r>
            <a:r>
              <a:rPr lang="en-US" altLang="en-US" sz="2800" dirty="0"/>
              <a:t> </a:t>
            </a:r>
            <a:r>
              <a:rPr lang="en-US" altLang="en-US" sz="2800" dirty="0" err="1"/>
              <a:t>liên</a:t>
            </a:r>
            <a:r>
              <a:rPr lang="en-US" altLang="en-US" sz="2800" dirty="0"/>
              <a:t> </a:t>
            </a:r>
            <a:r>
              <a:rPr lang="en-US" altLang="en-US" sz="2800" dirty="0" err="1"/>
              <a:t>quan</a:t>
            </a:r>
            <a:r>
              <a:rPr lang="en-US" altLang="en-US" sz="2800" dirty="0"/>
              <a:t> </a:t>
            </a:r>
            <a:r>
              <a:rPr lang="en-US" altLang="en-US" sz="2800" dirty="0" err="1"/>
              <a:t>đến</a:t>
            </a:r>
            <a:r>
              <a:rPr lang="en-US" altLang="en-US" sz="2800" dirty="0"/>
              <a:t> </a:t>
            </a:r>
            <a:r>
              <a:rPr lang="en-US" altLang="en-US" sz="2800" dirty="0" err="1"/>
              <a:t>khả</a:t>
            </a:r>
            <a:r>
              <a:rPr lang="en-US" altLang="en-US" sz="2800" dirty="0"/>
              <a:t> </a:t>
            </a:r>
            <a:r>
              <a:rPr lang="en-US" altLang="en-US" sz="2800" dirty="0" err="1"/>
              <a:t>năng</a:t>
            </a:r>
            <a:r>
              <a:rPr lang="en-US" altLang="en-US" sz="2800" dirty="0"/>
              <a:t> </a:t>
            </a:r>
            <a:r>
              <a:rPr lang="en-US" altLang="en-US" sz="2800" dirty="0" err="1"/>
              <a:t>lên</a:t>
            </a:r>
            <a:r>
              <a:rPr lang="en-US" altLang="en-US" sz="2800" dirty="0"/>
              <a:t> </a:t>
            </a:r>
            <a:r>
              <a:rPr lang="en-US" altLang="en-US" sz="2800" dirty="0" err="1"/>
              <a:t>cơn</a:t>
            </a:r>
            <a:r>
              <a:rPr lang="en-US" altLang="en-US" sz="2800" dirty="0"/>
              <a:t> </a:t>
            </a:r>
            <a:r>
              <a:rPr lang="en-US" altLang="en-US" sz="2800" dirty="0" err="1"/>
              <a:t>tím</a:t>
            </a:r>
            <a:r>
              <a:rPr lang="en-US" altLang="en-US" sz="2800" dirty="0"/>
              <a:t>.</a:t>
            </a:r>
          </a:p>
          <a:p>
            <a:pPr lvl="1" eaLnBrk="1" hangingPunct="1">
              <a:lnSpc>
                <a:spcPct val="120000"/>
              </a:lnSpc>
              <a:spcBef>
                <a:spcPts val="1200"/>
              </a:spcBef>
            </a:pPr>
            <a:r>
              <a:rPr lang="en-US" altLang="en-US" sz="2800" dirty="0" err="1"/>
              <a:t>Bứt</a:t>
            </a:r>
            <a:r>
              <a:rPr lang="en-US" altLang="en-US" sz="2800" dirty="0"/>
              <a:t> </a:t>
            </a:r>
            <a:r>
              <a:rPr lang="en-US" altLang="en-US" sz="2800" dirty="0" err="1"/>
              <a:t>rứt</a:t>
            </a:r>
            <a:r>
              <a:rPr lang="en-US" altLang="en-US" sz="2800" dirty="0"/>
              <a:t>, </a:t>
            </a:r>
            <a:r>
              <a:rPr lang="en-US" altLang="en-US" sz="2800" dirty="0" err="1"/>
              <a:t>quấy</a:t>
            </a:r>
            <a:r>
              <a:rPr lang="en-US" altLang="en-US" sz="2800" dirty="0"/>
              <a:t> </a:t>
            </a:r>
            <a:r>
              <a:rPr lang="en-US" altLang="en-US" sz="2800" dirty="0" err="1"/>
              <a:t>khóc</a:t>
            </a:r>
            <a:r>
              <a:rPr lang="en-US" altLang="en-US" sz="2800" dirty="0"/>
              <a:t>, </a:t>
            </a:r>
            <a:r>
              <a:rPr lang="en-US" altLang="en-US" sz="2800" dirty="0" err="1"/>
              <a:t>tím</a:t>
            </a:r>
            <a:r>
              <a:rPr lang="en-US" altLang="en-US" sz="2800" dirty="0"/>
              <a:t> </a:t>
            </a:r>
            <a:r>
              <a:rPr lang="en-US" altLang="en-US" sz="2800" dirty="0" err="1"/>
              <a:t>nhiều</a:t>
            </a:r>
            <a:r>
              <a:rPr lang="en-US" altLang="en-US" sz="2800" dirty="0"/>
              <a:t> </a:t>
            </a:r>
            <a:r>
              <a:rPr lang="en-US" altLang="en-US" sz="2800" dirty="0" err="1"/>
              <a:t>hơn</a:t>
            </a:r>
            <a:r>
              <a:rPr lang="en-US" altLang="en-US" sz="2800" dirty="0"/>
              <a:t>, </a:t>
            </a:r>
            <a:r>
              <a:rPr lang="en-US" altLang="en-US" sz="2800" dirty="0" err="1"/>
              <a:t>thở</a:t>
            </a:r>
            <a:r>
              <a:rPr lang="en-US" altLang="en-US" sz="2800" dirty="0"/>
              <a:t> </a:t>
            </a:r>
            <a:r>
              <a:rPr lang="en-US" altLang="en-US" sz="2800" dirty="0" err="1"/>
              <a:t>nhanh</a:t>
            </a:r>
            <a:r>
              <a:rPr lang="en-US" altLang="en-US" sz="2800" dirty="0"/>
              <a:t> </a:t>
            </a:r>
            <a:r>
              <a:rPr lang="en-US" altLang="en-US" sz="2800" dirty="0" err="1"/>
              <a:t>sâu</a:t>
            </a:r>
            <a:r>
              <a:rPr lang="en-US" altLang="en-US" sz="2800" dirty="0"/>
              <a:t>, </a:t>
            </a:r>
            <a:r>
              <a:rPr lang="en-US" altLang="en-US" sz="2800" dirty="0" err="1"/>
              <a:t>phế</a:t>
            </a:r>
            <a:r>
              <a:rPr lang="en-US" altLang="en-US" sz="2800" dirty="0"/>
              <a:t> </a:t>
            </a:r>
            <a:r>
              <a:rPr lang="en-US" altLang="en-US" sz="2800" dirty="0" err="1"/>
              <a:t>âm</a:t>
            </a:r>
            <a:r>
              <a:rPr lang="en-US" altLang="en-US" sz="2800" dirty="0"/>
              <a:t> </a:t>
            </a:r>
            <a:r>
              <a:rPr lang="en-US" altLang="en-US" sz="2800" dirty="0" err="1"/>
              <a:t>thô</a:t>
            </a:r>
            <a:r>
              <a:rPr lang="en-US" altLang="en-US" sz="2800" dirty="0"/>
              <a:t>, </a:t>
            </a:r>
            <a:r>
              <a:rPr lang="en-US" altLang="en-US" sz="2800" dirty="0" err="1"/>
              <a:t>âm</a:t>
            </a:r>
            <a:r>
              <a:rPr lang="en-US" altLang="en-US" sz="2800" dirty="0"/>
              <a:t> </a:t>
            </a:r>
            <a:r>
              <a:rPr lang="en-US" altLang="en-US" sz="2800" dirty="0" err="1"/>
              <a:t>thổi</a:t>
            </a:r>
            <a:r>
              <a:rPr lang="en-US" altLang="en-US" sz="2800" dirty="0"/>
              <a:t> </a:t>
            </a:r>
            <a:r>
              <a:rPr lang="en-US" altLang="en-US" sz="2800" dirty="0" err="1"/>
              <a:t>ở</a:t>
            </a:r>
            <a:r>
              <a:rPr lang="en-US" altLang="en-US" sz="2800" dirty="0"/>
              <a:t> </a:t>
            </a:r>
            <a:r>
              <a:rPr lang="en-US" altLang="en-US" sz="2800" dirty="0" err="1"/>
              <a:t>tim</a:t>
            </a:r>
            <a:r>
              <a:rPr lang="en-US" altLang="en-US" sz="2800" dirty="0"/>
              <a:t> </a:t>
            </a:r>
            <a:r>
              <a:rPr lang="en-US" altLang="en-US" sz="2800" dirty="0" err="1"/>
              <a:t>nhỏ</a:t>
            </a:r>
            <a:r>
              <a:rPr lang="en-US" altLang="en-US" sz="2800" dirty="0"/>
              <a:t> </a:t>
            </a:r>
            <a:r>
              <a:rPr lang="en-US" altLang="en-US" sz="2800" dirty="0" err="1"/>
              <a:t>đi</a:t>
            </a:r>
            <a:r>
              <a:rPr lang="en-US" altLang="en-US" sz="2800" dirty="0"/>
              <a:t> </a:t>
            </a:r>
            <a:r>
              <a:rPr lang="en-US" altLang="en-US" sz="2800" dirty="0" err="1"/>
              <a:t>hoặc</a:t>
            </a:r>
            <a:r>
              <a:rPr lang="en-US" altLang="en-US" sz="2800" dirty="0"/>
              <a:t> </a:t>
            </a:r>
            <a:r>
              <a:rPr lang="en-US" altLang="en-US" sz="2800" dirty="0" err="1"/>
              <a:t>biến</a:t>
            </a:r>
            <a:r>
              <a:rPr lang="en-US" altLang="en-US" sz="2800" dirty="0"/>
              <a:t> </a:t>
            </a:r>
            <a:r>
              <a:rPr lang="en-US" altLang="en-US" sz="2800" dirty="0" err="1"/>
              <a:t>mất</a:t>
            </a:r>
            <a:r>
              <a:rPr lang="en-US" altLang="en-US" sz="2800" dirty="0"/>
              <a:t>.</a:t>
            </a:r>
          </a:p>
          <a:p>
            <a:pPr lvl="1" eaLnBrk="1" hangingPunct="1">
              <a:lnSpc>
                <a:spcPct val="120000"/>
              </a:lnSpc>
              <a:spcBef>
                <a:spcPts val="1200"/>
              </a:spcBef>
            </a:pPr>
            <a:r>
              <a:rPr lang="en-US" altLang="en-US" sz="2800" dirty="0" err="1"/>
              <a:t>Cơn</a:t>
            </a:r>
            <a:r>
              <a:rPr lang="en-US" altLang="en-US" sz="2800" dirty="0"/>
              <a:t> </a:t>
            </a:r>
            <a:r>
              <a:rPr lang="en-US" altLang="en-US" sz="2800" dirty="0" err="1"/>
              <a:t>tím</a:t>
            </a:r>
            <a:r>
              <a:rPr lang="en-US" altLang="en-US" sz="2800" dirty="0"/>
              <a:t> </a:t>
            </a:r>
            <a:r>
              <a:rPr lang="en-US" altLang="en-US" sz="2800" dirty="0" err="1"/>
              <a:t>thường</a:t>
            </a:r>
            <a:r>
              <a:rPr lang="en-US" altLang="en-US" sz="2800" dirty="0"/>
              <a:t> </a:t>
            </a:r>
            <a:r>
              <a:rPr lang="en-US" altLang="en-US" sz="2800" dirty="0" err="1"/>
              <a:t>kéo</a:t>
            </a:r>
            <a:r>
              <a:rPr lang="en-US" altLang="en-US" sz="2800" dirty="0"/>
              <a:t> </a:t>
            </a:r>
            <a:r>
              <a:rPr lang="en-US" altLang="en-US" sz="2800" dirty="0" err="1"/>
              <a:t>dài</a:t>
            </a:r>
            <a:r>
              <a:rPr lang="en-US" altLang="en-US" sz="2800" dirty="0"/>
              <a:t> 15-30 </a:t>
            </a:r>
            <a:r>
              <a:rPr lang="en-US" altLang="en-US" sz="2800" dirty="0" err="1"/>
              <a:t>phút</a:t>
            </a:r>
            <a:r>
              <a:rPr lang="en-US" altLang="en-US" sz="2800" dirty="0"/>
              <a:t> </a:t>
            </a:r>
            <a:r>
              <a:rPr lang="en-US" altLang="en-US" sz="2800" dirty="0" err="1"/>
              <a:t>nhưng</a:t>
            </a:r>
            <a:r>
              <a:rPr lang="en-US" altLang="en-US" sz="2800" dirty="0"/>
              <a:t> </a:t>
            </a:r>
            <a:r>
              <a:rPr lang="en-US" altLang="en-US" sz="2800" dirty="0" err="1"/>
              <a:t>cũng</a:t>
            </a:r>
            <a:r>
              <a:rPr lang="en-US" altLang="en-US" sz="2800" dirty="0"/>
              <a:t> </a:t>
            </a:r>
            <a:r>
              <a:rPr lang="en-US" altLang="en-US" sz="2800" dirty="0" err="1"/>
              <a:t>có</a:t>
            </a:r>
            <a:r>
              <a:rPr lang="en-US" altLang="en-US" sz="2800" dirty="0"/>
              <a:t> </a:t>
            </a:r>
            <a:r>
              <a:rPr lang="en-US" altLang="en-US" sz="2800" dirty="0" err="1"/>
              <a:t>thể</a:t>
            </a:r>
            <a:r>
              <a:rPr lang="en-US" altLang="en-US" sz="2800" dirty="0"/>
              <a:t> </a:t>
            </a:r>
            <a:r>
              <a:rPr lang="en-US" altLang="en-US" sz="2800" dirty="0" err="1"/>
              <a:t>nặng</a:t>
            </a:r>
            <a:r>
              <a:rPr lang="en-US" altLang="en-US" sz="2800" dirty="0"/>
              <a:t> </a:t>
            </a:r>
            <a:r>
              <a:rPr lang="en-US" altLang="en-US" sz="2800" dirty="0" err="1"/>
              <a:t>và</a:t>
            </a:r>
            <a:r>
              <a:rPr lang="en-US" altLang="en-US" sz="2800" dirty="0"/>
              <a:t> </a:t>
            </a:r>
            <a:r>
              <a:rPr lang="en-US" altLang="en-US" sz="2800" dirty="0" err="1"/>
              <a:t>kéo</a:t>
            </a:r>
            <a:r>
              <a:rPr lang="en-US" altLang="en-US" sz="2800" dirty="0"/>
              <a:t> </a:t>
            </a:r>
            <a:r>
              <a:rPr lang="en-US" altLang="en-US" sz="2800" dirty="0" err="1"/>
              <a:t>dài</a:t>
            </a:r>
            <a:r>
              <a:rPr lang="en-US" altLang="en-US" sz="2800" dirty="0"/>
              <a:t> </a:t>
            </a:r>
            <a:r>
              <a:rPr lang="en-US" altLang="en-US" sz="2800" dirty="0" err="1"/>
              <a:t>gây</a:t>
            </a:r>
            <a:r>
              <a:rPr lang="en-US" altLang="en-US" sz="2800" dirty="0"/>
              <a:t> </a:t>
            </a:r>
            <a:r>
              <a:rPr lang="en-US" altLang="en-US" sz="2800" dirty="0" err="1"/>
              <a:t>ngất</a:t>
            </a:r>
            <a:r>
              <a:rPr lang="en-US" altLang="en-US" sz="2800" dirty="0"/>
              <a:t>, co </a:t>
            </a:r>
            <a:r>
              <a:rPr lang="en-US" altLang="en-US" sz="2800" dirty="0" err="1"/>
              <a:t>giật</a:t>
            </a:r>
            <a:r>
              <a:rPr lang="en-US" altLang="en-US" sz="2800" dirty="0"/>
              <a:t>, tai </a:t>
            </a:r>
            <a:r>
              <a:rPr lang="en-US" altLang="en-US" sz="2800" dirty="0" err="1"/>
              <a:t>biến</a:t>
            </a:r>
            <a:r>
              <a:rPr lang="en-US" altLang="en-US" sz="2800" dirty="0"/>
              <a:t> </a:t>
            </a:r>
            <a:r>
              <a:rPr lang="en-US" altLang="en-US" sz="2800" dirty="0" err="1"/>
              <a:t>mạch</a:t>
            </a:r>
            <a:r>
              <a:rPr lang="en-US" altLang="en-US" sz="2800" dirty="0"/>
              <a:t> </a:t>
            </a:r>
            <a:r>
              <a:rPr lang="en-US" altLang="en-US" sz="2800" dirty="0" err="1"/>
              <a:t>máu</a:t>
            </a:r>
            <a:r>
              <a:rPr lang="en-US" altLang="en-US" sz="2800" dirty="0"/>
              <a:t> </a:t>
            </a:r>
            <a:r>
              <a:rPr lang="en-US" altLang="en-US" sz="2800" dirty="0" err="1"/>
              <a:t>não</a:t>
            </a:r>
            <a:r>
              <a:rPr lang="en-US" altLang="en-US" sz="2800" dirty="0"/>
              <a:t> </a:t>
            </a:r>
            <a:r>
              <a:rPr lang="en-US" altLang="en-US" sz="2800" dirty="0" err="1"/>
              <a:t>và</a:t>
            </a:r>
            <a:r>
              <a:rPr lang="en-US" altLang="en-US" sz="2800" dirty="0"/>
              <a:t> </a:t>
            </a:r>
            <a:r>
              <a:rPr lang="en-US" altLang="en-US" sz="2800" dirty="0" err="1"/>
              <a:t>tử</a:t>
            </a:r>
            <a:r>
              <a:rPr lang="en-US" altLang="en-US" sz="2800" dirty="0"/>
              <a:t> </a:t>
            </a:r>
            <a:r>
              <a:rPr lang="en-US" altLang="en-US" sz="2800" dirty="0" err="1"/>
              <a:t>vong</a:t>
            </a:r>
            <a:r>
              <a:rPr lang="en-US" altLang="en-US" sz="2800" dirty="0"/>
              <a:t>. </a:t>
            </a:r>
          </a:p>
          <a:p>
            <a:pPr eaLnBrk="1" hangingPunct="1">
              <a:spcBef>
                <a:spcPts val="1200"/>
              </a:spcBef>
            </a:pPr>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957137" y="304800"/>
            <a:ext cx="8229600" cy="762000"/>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8. ĐIỀU TRỊ</a:t>
            </a:r>
          </a:p>
        </p:txBody>
      </p:sp>
      <p:sp>
        <p:nvSpPr>
          <p:cNvPr id="52226" name="Rectangle 3"/>
          <p:cNvSpPr>
            <a:spLocks noGrp="1" noChangeArrowheads="1"/>
          </p:cNvSpPr>
          <p:nvPr>
            <p:ph idx="1"/>
          </p:nvPr>
        </p:nvSpPr>
        <p:spPr>
          <a:xfrm>
            <a:off x="517359" y="1066800"/>
            <a:ext cx="11321716" cy="5562600"/>
          </a:xfrm>
        </p:spPr>
        <p:txBody>
          <a:bodyPr>
            <a:normAutofit/>
          </a:bodyPr>
          <a:lstStyle/>
          <a:p>
            <a:pPr eaLnBrk="1" hangingPunct="1">
              <a:lnSpc>
                <a:spcPct val="120000"/>
              </a:lnSpc>
              <a:spcBef>
                <a:spcPct val="40000"/>
              </a:spcBef>
            </a:pPr>
            <a:r>
              <a:rPr lang="en-US" altLang="en-US" sz="3200" b="1" dirty="0" err="1">
                <a:solidFill>
                  <a:srgbClr val="0432FF"/>
                </a:solidFill>
              </a:rPr>
              <a:t>Nội</a:t>
            </a:r>
            <a:r>
              <a:rPr lang="en-US" altLang="en-US" sz="3200" b="1" dirty="0">
                <a:solidFill>
                  <a:srgbClr val="0432FF"/>
                </a:solidFill>
              </a:rPr>
              <a:t> </a:t>
            </a:r>
            <a:r>
              <a:rPr lang="en-US" altLang="en-US" sz="3200" b="1" dirty="0" err="1">
                <a:solidFill>
                  <a:srgbClr val="0432FF"/>
                </a:solidFill>
              </a:rPr>
              <a:t>khoa</a:t>
            </a:r>
            <a:endParaRPr lang="en-US" altLang="en-US" sz="3200" b="1" dirty="0">
              <a:solidFill>
                <a:srgbClr val="0432FF"/>
              </a:solidFill>
            </a:endParaRPr>
          </a:p>
          <a:p>
            <a:pPr lvl="1" eaLnBrk="1" hangingPunct="1">
              <a:lnSpc>
                <a:spcPct val="120000"/>
              </a:lnSpc>
              <a:spcBef>
                <a:spcPct val="40000"/>
              </a:spcBef>
            </a:pPr>
            <a:r>
              <a:rPr lang="en-US" altLang="en-US" sz="2800" dirty="0" err="1"/>
              <a:t>Phát</a:t>
            </a:r>
            <a:r>
              <a:rPr lang="en-US" altLang="en-US" sz="2800" dirty="0"/>
              <a:t> </a:t>
            </a:r>
            <a:r>
              <a:rPr lang="en-US" altLang="en-US" sz="2800" dirty="0" err="1"/>
              <a:t>hiện</a:t>
            </a:r>
            <a:r>
              <a:rPr lang="en-US" altLang="en-US" sz="2800" dirty="0"/>
              <a:t> </a:t>
            </a:r>
            <a:r>
              <a:rPr lang="en-US" altLang="en-US" sz="2800" dirty="0" err="1"/>
              <a:t>và</a:t>
            </a:r>
            <a:r>
              <a:rPr lang="en-US" altLang="en-US" sz="2800" dirty="0"/>
              <a:t> </a:t>
            </a:r>
            <a:r>
              <a:rPr lang="en-US" altLang="en-US" sz="2800" dirty="0" err="1"/>
              <a:t>xử</a:t>
            </a:r>
            <a:r>
              <a:rPr lang="en-US" altLang="en-US" sz="2800" dirty="0"/>
              <a:t> </a:t>
            </a:r>
            <a:r>
              <a:rPr lang="en-US" altLang="en-US" sz="2800" dirty="0" err="1"/>
              <a:t>trí</a:t>
            </a:r>
            <a:r>
              <a:rPr lang="en-US" altLang="en-US" sz="2800" dirty="0"/>
              <a:t> </a:t>
            </a:r>
            <a:r>
              <a:rPr lang="en-US" altLang="en-US" sz="2800" dirty="0" err="1"/>
              <a:t>cơn</a:t>
            </a:r>
            <a:r>
              <a:rPr lang="en-US" altLang="en-US" sz="2800" dirty="0"/>
              <a:t> </a:t>
            </a:r>
            <a:r>
              <a:rPr lang="en-US" altLang="en-US" sz="2800" dirty="0" err="1"/>
              <a:t>tím</a:t>
            </a:r>
            <a:endParaRPr lang="en-US" altLang="en-US" sz="2800" dirty="0"/>
          </a:p>
          <a:p>
            <a:pPr lvl="1" eaLnBrk="1" hangingPunct="1">
              <a:lnSpc>
                <a:spcPct val="120000"/>
              </a:lnSpc>
              <a:spcBef>
                <a:spcPct val="40000"/>
              </a:spcBef>
            </a:pPr>
            <a:r>
              <a:rPr lang="en-US" altLang="en-US" sz="2800" dirty="0" err="1"/>
              <a:t>Phòng</a:t>
            </a:r>
            <a:r>
              <a:rPr lang="en-US" altLang="en-US" sz="2800" dirty="0"/>
              <a:t> </a:t>
            </a:r>
            <a:r>
              <a:rPr lang="en-US" altLang="en-US" sz="2800" dirty="0" err="1"/>
              <a:t>ngừa</a:t>
            </a:r>
            <a:r>
              <a:rPr lang="en-US" altLang="en-US" sz="2800" dirty="0"/>
              <a:t> </a:t>
            </a:r>
            <a:r>
              <a:rPr lang="en-US" altLang="en-US" sz="2800" dirty="0" err="1"/>
              <a:t>cơn</a:t>
            </a:r>
            <a:r>
              <a:rPr lang="en-US" altLang="en-US" sz="2800" dirty="0"/>
              <a:t> </a:t>
            </a:r>
            <a:r>
              <a:rPr lang="en-US" altLang="en-US" sz="2800" dirty="0" err="1"/>
              <a:t>tím</a:t>
            </a:r>
            <a:r>
              <a:rPr lang="en-US" altLang="en-US" sz="2800" dirty="0"/>
              <a:t>: Propranolol </a:t>
            </a:r>
            <a:r>
              <a:rPr lang="en-US" altLang="en-US" sz="2800" dirty="0" err="1"/>
              <a:t>uống</a:t>
            </a:r>
            <a:r>
              <a:rPr lang="en-US" altLang="en-US" sz="2800" dirty="0"/>
              <a:t> 0,5-1,5  mg/kg </a:t>
            </a:r>
            <a:r>
              <a:rPr lang="en-US" altLang="en-US" sz="2800" dirty="0" err="1"/>
              <a:t>uống</a:t>
            </a:r>
            <a:r>
              <a:rPr lang="en-US" altLang="en-US" sz="2800" dirty="0"/>
              <a:t> </a:t>
            </a:r>
            <a:r>
              <a:rPr lang="en-US" altLang="en-US" sz="2800" dirty="0" err="1"/>
              <a:t>mỗi</a:t>
            </a:r>
            <a:r>
              <a:rPr lang="en-US" altLang="en-US" sz="2800" dirty="0"/>
              <a:t> 6 </a:t>
            </a:r>
            <a:r>
              <a:rPr lang="en-US" altLang="en-US" sz="2800" dirty="0" err="1"/>
              <a:t>giờ</a:t>
            </a:r>
            <a:endParaRPr lang="en-US" altLang="en-US" sz="2800" dirty="0"/>
          </a:p>
          <a:p>
            <a:pPr lvl="1" eaLnBrk="1" hangingPunct="1">
              <a:lnSpc>
                <a:spcPct val="120000"/>
              </a:lnSpc>
              <a:spcBef>
                <a:spcPct val="40000"/>
              </a:spcBef>
            </a:pPr>
            <a:r>
              <a:rPr lang="en-US" altLang="en-US" sz="2800" dirty="0" err="1"/>
              <a:t>Giữ</a:t>
            </a:r>
            <a:r>
              <a:rPr lang="en-US" altLang="en-US" sz="2800" dirty="0"/>
              <a:t> </a:t>
            </a:r>
            <a:r>
              <a:rPr lang="en-US" altLang="en-US" sz="2800" dirty="0" err="1"/>
              <a:t>vệ</a:t>
            </a:r>
            <a:r>
              <a:rPr lang="en-US" altLang="en-US" sz="2800" dirty="0"/>
              <a:t> </a:t>
            </a:r>
            <a:r>
              <a:rPr lang="en-US" altLang="en-US" sz="2800" dirty="0" err="1"/>
              <a:t>sinh</a:t>
            </a:r>
            <a:r>
              <a:rPr lang="en-US" altLang="en-US" sz="2800" dirty="0"/>
              <a:t> </a:t>
            </a:r>
            <a:r>
              <a:rPr lang="en-US" altLang="en-US" sz="2800" dirty="0" err="1"/>
              <a:t>răng</a:t>
            </a:r>
            <a:r>
              <a:rPr lang="en-US" altLang="en-US" sz="2800" dirty="0"/>
              <a:t> </a:t>
            </a:r>
            <a:r>
              <a:rPr lang="en-US" altLang="en-US" sz="2800" dirty="0" err="1"/>
              <a:t>miệng</a:t>
            </a:r>
            <a:endParaRPr lang="en-US" altLang="en-US" sz="2800" dirty="0"/>
          </a:p>
          <a:p>
            <a:pPr lvl="1" eaLnBrk="1" hangingPunct="1">
              <a:lnSpc>
                <a:spcPct val="120000"/>
              </a:lnSpc>
              <a:spcBef>
                <a:spcPct val="40000"/>
              </a:spcBef>
            </a:pPr>
            <a:r>
              <a:rPr lang="en-US" altLang="en-US" sz="2800" dirty="0" err="1"/>
              <a:t>Phòng</a:t>
            </a:r>
            <a:r>
              <a:rPr lang="en-US" altLang="en-US" sz="2800" dirty="0"/>
              <a:t> </a:t>
            </a:r>
            <a:r>
              <a:rPr lang="en-US" altLang="en-US" sz="2800" dirty="0" err="1"/>
              <a:t>viêm</a:t>
            </a:r>
            <a:r>
              <a:rPr lang="en-US" altLang="en-US" sz="2800" dirty="0"/>
              <a:t> </a:t>
            </a:r>
            <a:r>
              <a:rPr lang="en-US" altLang="en-US" sz="2800" dirty="0" err="1"/>
              <a:t>nội</a:t>
            </a:r>
            <a:r>
              <a:rPr lang="en-US" altLang="en-US" sz="2800" dirty="0"/>
              <a:t> </a:t>
            </a:r>
            <a:r>
              <a:rPr lang="en-US" altLang="en-US" sz="2800" dirty="0" err="1"/>
              <a:t>tâm</a:t>
            </a:r>
            <a:r>
              <a:rPr lang="en-US" altLang="en-US" sz="2800" dirty="0"/>
              <a:t> </a:t>
            </a:r>
            <a:r>
              <a:rPr lang="en-US" altLang="en-US" sz="2800" dirty="0" err="1"/>
              <a:t>mạc</a:t>
            </a:r>
            <a:r>
              <a:rPr lang="en-US" altLang="en-US" sz="2800" dirty="0"/>
              <a:t> </a:t>
            </a:r>
            <a:r>
              <a:rPr lang="en-US" altLang="en-US" sz="2800" dirty="0" err="1"/>
              <a:t>nhiễm</a:t>
            </a:r>
            <a:r>
              <a:rPr lang="en-US" altLang="en-US" sz="2800" dirty="0"/>
              <a:t> </a:t>
            </a:r>
            <a:r>
              <a:rPr lang="en-US" altLang="en-US" sz="2800" dirty="0" err="1"/>
              <a:t>trùng</a:t>
            </a:r>
            <a:r>
              <a:rPr lang="en-US" altLang="en-US" sz="2800" dirty="0"/>
              <a:t> </a:t>
            </a:r>
            <a:r>
              <a:rPr lang="en-US" altLang="en-US" sz="2800" dirty="0" err="1"/>
              <a:t>khi</a:t>
            </a:r>
            <a:r>
              <a:rPr lang="en-US" altLang="en-US" sz="2800" dirty="0"/>
              <a:t> </a:t>
            </a:r>
            <a:r>
              <a:rPr lang="en-US" altLang="en-US" sz="2800" dirty="0" err="1"/>
              <a:t>làm</a:t>
            </a:r>
            <a:r>
              <a:rPr lang="en-US" altLang="en-US" sz="2800" dirty="0"/>
              <a:t>  </a:t>
            </a:r>
            <a:r>
              <a:rPr lang="en-US" altLang="en-US" sz="2800" dirty="0" err="1"/>
              <a:t>thủ</a:t>
            </a:r>
            <a:r>
              <a:rPr lang="en-US" altLang="en-US" sz="2800" dirty="0"/>
              <a:t> </a:t>
            </a:r>
            <a:r>
              <a:rPr lang="en-US" altLang="en-US" sz="2800" dirty="0" err="1"/>
              <a:t>thuật</a:t>
            </a:r>
            <a:r>
              <a:rPr lang="en-US" altLang="en-US" sz="2800" dirty="0"/>
              <a:t> hay </a:t>
            </a:r>
            <a:r>
              <a:rPr lang="en-US" altLang="en-US" sz="2800" dirty="0" err="1"/>
              <a:t>phẫu</a:t>
            </a:r>
            <a:r>
              <a:rPr lang="en-US" altLang="en-US" sz="2800" dirty="0"/>
              <a:t> </a:t>
            </a:r>
            <a:r>
              <a:rPr lang="en-US" altLang="en-US" sz="2800" dirty="0" err="1"/>
              <a:t>thuật</a:t>
            </a:r>
            <a:r>
              <a:rPr lang="en-US" altLang="en-US" dirty="0"/>
              <a:t> </a:t>
            </a:r>
            <a:r>
              <a:rPr lang="en-US" altLang="en-US" sz="2800" dirty="0"/>
              <a:t>(</a:t>
            </a:r>
            <a:r>
              <a:rPr lang="en-US" altLang="en-US" sz="2800" dirty="0" err="1"/>
              <a:t>cho</a:t>
            </a:r>
            <a:r>
              <a:rPr lang="en-US" altLang="en-US" sz="2800" dirty="0"/>
              <a:t> </a:t>
            </a:r>
            <a:r>
              <a:rPr lang="en-US" altLang="en-US" sz="2800" dirty="0" err="1"/>
              <a:t>uống</a:t>
            </a:r>
            <a:r>
              <a:rPr lang="en-US" altLang="en-US" sz="2800" dirty="0"/>
              <a:t> </a:t>
            </a:r>
            <a:r>
              <a:rPr lang="en-US" altLang="en-US" sz="2800" dirty="0" err="1"/>
              <a:t>kháng</a:t>
            </a:r>
            <a:r>
              <a:rPr lang="en-US" altLang="en-US" sz="2800" dirty="0"/>
              <a:t> </a:t>
            </a:r>
            <a:r>
              <a:rPr lang="en-US" altLang="en-US" sz="2800" dirty="0" err="1"/>
              <a:t>sinh</a:t>
            </a:r>
            <a:r>
              <a:rPr lang="en-US" altLang="en-US" sz="2800" dirty="0"/>
              <a:t> </a:t>
            </a:r>
            <a:r>
              <a:rPr lang="en-US" altLang="en-US" sz="2800" dirty="0" err="1"/>
              <a:t>trước</a:t>
            </a:r>
            <a:r>
              <a:rPr lang="en-US" altLang="en-US" sz="2800" dirty="0"/>
              <a:t> </a:t>
            </a:r>
            <a:r>
              <a:rPr lang="en-US" altLang="en-US" sz="2800" dirty="0" err="1"/>
              <a:t>và</a:t>
            </a:r>
            <a:r>
              <a:rPr lang="en-US" altLang="en-US" sz="2800" dirty="0"/>
              <a:t> </a:t>
            </a:r>
            <a:r>
              <a:rPr lang="en-US" altLang="en-US" sz="2800" dirty="0" err="1"/>
              <a:t>sau</a:t>
            </a:r>
            <a:r>
              <a:rPr lang="en-US" altLang="en-US" sz="2800" dirty="0"/>
              <a:t> </a:t>
            </a:r>
            <a:r>
              <a:rPr lang="en-US" altLang="en-US" sz="2800" dirty="0" err="1"/>
              <a:t>thủ</a:t>
            </a:r>
            <a:r>
              <a:rPr lang="en-US" altLang="en-US" sz="2800" dirty="0"/>
              <a:t> </a:t>
            </a:r>
            <a:r>
              <a:rPr lang="en-US" altLang="en-US" sz="2800" dirty="0" err="1"/>
              <a:t>thuật</a:t>
            </a:r>
            <a:r>
              <a:rPr lang="en-US" altLang="en-US" sz="2800" dirty="0"/>
              <a:t>, </a:t>
            </a:r>
            <a:r>
              <a:rPr lang="en-US" altLang="en-US" sz="2800" dirty="0" err="1"/>
              <a:t>phẫu</a:t>
            </a:r>
            <a:r>
              <a:rPr lang="en-US" altLang="en-US" sz="2800" dirty="0"/>
              <a:t> </a:t>
            </a:r>
            <a:r>
              <a:rPr lang="en-US" altLang="en-US" sz="2800" dirty="0" err="1"/>
              <a:t>thuật</a:t>
            </a:r>
            <a:r>
              <a:rPr lang="en-US" altLang="en-US" sz="2800" dirty="0"/>
              <a:t>)</a:t>
            </a:r>
          </a:p>
          <a:p>
            <a:pPr lvl="1" eaLnBrk="1" hangingPunct="1">
              <a:lnSpc>
                <a:spcPct val="120000"/>
              </a:lnSpc>
              <a:spcBef>
                <a:spcPct val="40000"/>
              </a:spcBef>
            </a:pPr>
            <a:r>
              <a:rPr lang="en-US" altLang="en-US" sz="2800" dirty="0" err="1"/>
              <a:t>Điều</a:t>
            </a:r>
            <a:r>
              <a:rPr lang="en-US" altLang="en-US" sz="2800" dirty="0"/>
              <a:t> </a:t>
            </a:r>
            <a:r>
              <a:rPr lang="en-US" altLang="en-US" sz="2800" dirty="0" err="1"/>
              <a:t>trị</a:t>
            </a:r>
            <a:r>
              <a:rPr lang="en-US" altLang="en-US" sz="2800" dirty="0"/>
              <a:t> </a:t>
            </a:r>
            <a:r>
              <a:rPr lang="en-US" altLang="en-US" sz="2800" dirty="0" err="1"/>
              <a:t>thiếu</a:t>
            </a:r>
            <a:r>
              <a:rPr lang="en-US" altLang="en-US" sz="2800" dirty="0"/>
              <a:t> </a:t>
            </a:r>
            <a:r>
              <a:rPr lang="en-US" altLang="en-US" sz="2800" dirty="0" err="1"/>
              <a:t>sắt</a:t>
            </a:r>
            <a:r>
              <a:rPr lang="en-US" altLang="en-US" sz="2800" dirty="0"/>
              <a:t> </a:t>
            </a:r>
            <a:r>
              <a:rPr lang="en-US" altLang="en-US" sz="2800" dirty="0" err="1"/>
              <a:t>tương</a:t>
            </a:r>
            <a:r>
              <a:rPr lang="en-US" altLang="en-US" sz="2800" dirty="0"/>
              <a:t> </a:t>
            </a:r>
            <a:r>
              <a:rPr lang="en-US" altLang="en-US" sz="2800" dirty="0" err="1"/>
              <a:t>đối</a:t>
            </a:r>
            <a:r>
              <a:rPr lang="en-US" altLang="en-US" sz="2800" dirty="0"/>
              <a:t> (</a:t>
            </a:r>
            <a:r>
              <a:rPr lang="en-US" altLang="en-US" sz="2800" dirty="0" err="1"/>
              <a:t>thiếu</a:t>
            </a:r>
            <a:r>
              <a:rPr lang="en-US" altLang="en-US" sz="2800" dirty="0"/>
              <a:t> </a:t>
            </a:r>
            <a:r>
              <a:rPr lang="en-US" altLang="en-US" sz="2800" dirty="0" err="1"/>
              <a:t>sắt</a:t>
            </a:r>
            <a:r>
              <a:rPr lang="en-US" altLang="en-US" sz="2800" dirty="0"/>
              <a:t> </a:t>
            </a:r>
            <a:r>
              <a:rPr lang="en-US" altLang="en-US" sz="2800" dirty="0" err="1"/>
              <a:t>dễ</a:t>
            </a:r>
            <a:r>
              <a:rPr lang="en-US" altLang="en-US" sz="2800" dirty="0"/>
              <a:t> </a:t>
            </a:r>
            <a:r>
              <a:rPr lang="en-US" altLang="en-US" sz="2800" dirty="0" err="1"/>
              <a:t>bị</a:t>
            </a:r>
            <a:r>
              <a:rPr lang="en-US" altLang="en-US" sz="2800" dirty="0"/>
              <a:t> TBMM </a:t>
            </a:r>
            <a:r>
              <a:rPr lang="en-US" altLang="en-US" sz="2800" dirty="0" err="1"/>
              <a:t>não</a:t>
            </a:r>
            <a:r>
              <a:rPr lang="en-US" altLang="en-US" sz="2800" dirty="0"/>
              <a:t>)</a:t>
            </a:r>
          </a:p>
          <a:p>
            <a:pPr lvl="1" eaLnBrk="1" hangingPunct="1">
              <a:lnSpc>
                <a:spcPct val="120000"/>
              </a:lnSpc>
              <a:buFontTx/>
              <a:buNone/>
            </a:pPr>
            <a:r>
              <a:rPr lang="en-US" altLang="en-US" sz="2800" dirty="0"/>
              <a:t>	</a:t>
            </a:r>
            <a:r>
              <a:rPr lang="en-US" altLang="en-US" sz="2800" dirty="0" err="1"/>
              <a:t>Hct</a:t>
            </a:r>
            <a:r>
              <a:rPr lang="en-US" altLang="en-US" sz="2800" dirty="0"/>
              <a:t>, hemoglobin </a:t>
            </a:r>
            <a:r>
              <a:rPr lang="en-US" altLang="en-US" sz="2800" dirty="0" err="1"/>
              <a:t>máu</a:t>
            </a:r>
            <a:r>
              <a:rPr lang="en-US" altLang="en-US" sz="2800" dirty="0"/>
              <a:t> </a:t>
            </a:r>
            <a:r>
              <a:rPr lang="en-US" altLang="en-US" sz="2800" dirty="0" err="1"/>
              <a:t>bình</a:t>
            </a:r>
            <a:r>
              <a:rPr lang="en-US" altLang="en-US" sz="2800" dirty="0"/>
              <a:t> </a:t>
            </a:r>
            <a:r>
              <a:rPr lang="en-US" altLang="en-US" sz="2800" dirty="0" err="1"/>
              <a:t>thường</a:t>
            </a:r>
            <a:r>
              <a:rPr lang="en-US" altLang="en-US" sz="2800" dirty="0"/>
              <a:t>, RBC </a:t>
            </a:r>
            <a:r>
              <a:rPr lang="en-US" altLang="en-US" sz="2800" dirty="0">
                <a:sym typeface="Symbol" panose="05050102010706020507" pitchFamily="2" charset="2"/>
              </a:rPr>
              <a:t> : </a:t>
            </a:r>
            <a:r>
              <a:rPr lang="en-US" altLang="en-US" sz="2800" dirty="0" err="1">
                <a:sym typeface="Symbol" panose="05050102010706020507" pitchFamily="2" charset="2"/>
              </a:rPr>
              <a:t>cho</a:t>
            </a:r>
            <a:r>
              <a:rPr lang="en-US" altLang="en-US" sz="2800" dirty="0">
                <a:sym typeface="Symbol" panose="05050102010706020507" pitchFamily="2" charset="2"/>
              </a:rPr>
              <a:t> </a:t>
            </a:r>
            <a:r>
              <a:rPr lang="en-US" altLang="en-US" sz="2800" dirty="0" err="1">
                <a:sym typeface="Symbol" panose="05050102010706020507" pitchFamily="2" charset="2"/>
              </a:rPr>
              <a:t>uống</a:t>
            </a:r>
            <a:r>
              <a:rPr lang="en-US" altLang="en-US" sz="2800" dirty="0">
                <a:sym typeface="Symbol" panose="05050102010706020507" pitchFamily="2" charset="2"/>
              </a:rPr>
              <a:t> </a:t>
            </a:r>
            <a:r>
              <a:rPr lang="en-US" altLang="en-US" sz="2800" dirty="0" err="1">
                <a:sym typeface="Symbol" panose="05050102010706020507" pitchFamily="2" charset="2"/>
              </a:rPr>
              <a:t>sắt</a:t>
            </a:r>
            <a:endParaRPr lang="en-US" altLang="en-US" sz="2800" dirty="0">
              <a:sym typeface="Symbol" panose="05050102010706020507" pitchFamily="2" charset="2"/>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1921042" y="324350"/>
            <a:ext cx="8229600" cy="762000"/>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8. ĐIỀU TRỊ</a:t>
            </a:r>
          </a:p>
        </p:txBody>
      </p:sp>
      <p:sp>
        <p:nvSpPr>
          <p:cNvPr id="53250" name="Rectangle 3"/>
          <p:cNvSpPr>
            <a:spLocks noGrp="1" noChangeArrowheads="1"/>
          </p:cNvSpPr>
          <p:nvPr>
            <p:ph idx="1"/>
          </p:nvPr>
        </p:nvSpPr>
        <p:spPr>
          <a:xfrm>
            <a:off x="172453" y="1385635"/>
            <a:ext cx="6938211" cy="4130842"/>
          </a:xfrm>
        </p:spPr>
        <p:txBody>
          <a:bodyPr>
            <a:noAutofit/>
          </a:bodyPr>
          <a:lstStyle/>
          <a:p>
            <a:pPr eaLnBrk="1" hangingPunct="1"/>
            <a:r>
              <a:rPr lang="en-US" altLang="en-US" sz="2600" b="1" dirty="0" err="1">
                <a:solidFill>
                  <a:srgbClr val="0432FF"/>
                </a:solidFill>
              </a:rPr>
              <a:t>Nội</a:t>
            </a:r>
            <a:r>
              <a:rPr lang="en-US" altLang="en-US" sz="2600" b="1" dirty="0">
                <a:solidFill>
                  <a:srgbClr val="0432FF"/>
                </a:solidFill>
              </a:rPr>
              <a:t> </a:t>
            </a:r>
            <a:r>
              <a:rPr lang="en-US" altLang="en-US" sz="2600" b="1" dirty="0" err="1">
                <a:solidFill>
                  <a:srgbClr val="0432FF"/>
                </a:solidFill>
              </a:rPr>
              <a:t>khoa</a:t>
            </a:r>
            <a:endParaRPr lang="en-US" altLang="en-US" sz="2600" b="1" dirty="0">
              <a:solidFill>
                <a:srgbClr val="0432FF"/>
              </a:solidFill>
            </a:endParaRPr>
          </a:p>
          <a:p>
            <a:pPr lvl="1" eaLnBrk="1" hangingPunct="1">
              <a:buFont typeface="Wingdings" panose="05000000000000000000" pitchFamily="2" charset="2"/>
              <a:buChar char="ü"/>
            </a:pPr>
            <a:r>
              <a:rPr lang="en-US" altLang="en-US" sz="2600" dirty="0"/>
              <a:t> </a:t>
            </a:r>
            <a:r>
              <a:rPr lang="en-US" altLang="en-US" sz="2600" b="1" dirty="0" err="1"/>
              <a:t>Xử</a:t>
            </a:r>
            <a:r>
              <a:rPr lang="en-US" altLang="en-US" sz="2600" b="1" dirty="0"/>
              <a:t> </a:t>
            </a:r>
            <a:r>
              <a:rPr lang="en-US" altLang="en-US" sz="2600" b="1" dirty="0" err="1"/>
              <a:t>trí</a:t>
            </a:r>
            <a:r>
              <a:rPr lang="en-US" altLang="en-US" sz="2600" b="1" dirty="0"/>
              <a:t> </a:t>
            </a:r>
            <a:r>
              <a:rPr lang="en-US" altLang="en-US" sz="2600" b="1" dirty="0" err="1"/>
              <a:t>cơn</a:t>
            </a:r>
            <a:r>
              <a:rPr lang="en-US" altLang="en-US" sz="2600" b="1" dirty="0"/>
              <a:t> </a:t>
            </a:r>
            <a:r>
              <a:rPr lang="en-US" altLang="en-US" sz="2600" b="1" dirty="0" err="1"/>
              <a:t>tím</a:t>
            </a:r>
            <a:endParaRPr lang="en-US" altLang="en-US" sz="2600" b="1" dirty="0"/>
          </a:p>
          <a:p>
            <a:pPr lvl="2" eaLnBrk="1" hangingPunct="1">
              <a:lnSpc>
                <a:spcPct val="100000"/>
              </a:lnSpc>
              <a:spcBef>
                <a:spcPts val="600"/>
              </a:spcBef>
              <a:buFont typeface="Helvetica" pitchFamily="2" charset="0"/>
              <a:buChar char="-"/>
            </a:pPr>
            <a:r>
              <a:rPr lang="en-US" altLang="en-US" sz="2600" dirty="0" err="1"/>
              <a:t>Tư</a:t>
            </a:r>
            <a:r>
              <a:rPr lang="en-US" altLang="en-US" sz="2600" dirty="0"/>
              <a:t> </a:t>
            </a:r>
            <a:r>
              <a:rPr lang="en-US" altLang="en-US" sz="2600" dirty="0" err="1"/>
              <a:t>thế</a:t>
            </a:r>
            <a:r>
              <a:rPr lang="en-US" altLang="en-US" sz="2600" dirty="0"/>
              <a:t> </a:t>
            </a:r>
            <a:r>
              <a:rPr lang="en-US" altLang="en-US" sz="2600" dirty="0" err="1"/>
              <a:t>gối</a:t>
            </a:r>
            <a:r>
              <a:rPr lang="en-US" altLang="en-US" sz="2600" dirty="0"/>
              <a:t> </a:t>
            </a:r>
            <a:r>
              <a:rPr lang="en-US" altLang="en-US" sz="2600" dirty="0" err="1"/>
              <a:t>ngực</a:t>
            </a:r>
            <a:r>
              <a:rPr lang="en-US" altLang="en-US" sz="2600" dirty="0"/>
              <a:t> (</a:t>
            </a:r>
            <a:r>
              <a:rPr lang="en-US" altLang="en-US" sz="2600" dirty="0">
                <a:sym typeface="Symbol" panose="05050102010706020507" pitchFamily="2" charset="2"/>
              </a:rPr>
              <a:t> </a:t>
            </a:r>
            <a:r>
              <a:rPr lang="en-US" altLang="en-US" sz="2600" dirty="0" err="1">
                <a:sym typeface="Symbol" panose="05050102010706020507" pitchFamily="2" charset="2"/>
              </a:rPr>
              <a:t>kháng</a:t>
            </a:r>
            <a:r>
              <a:rPr lang="en-US" altLang="en-US" sz="2600" dirty="0">
                <a:sym typeface="Symbol" panose="05050102010706020507" pitchFamily="2" charset="2"/>
              </a:rPr>
              <a:t> </a:t>
            </a:r>
            <a:r>
              <a:rPr lang="en-US" altLang="en-US" sz="2600" dirty="0" err="1">
                <a:sym typeface="Symbol" panose="05050102010706020507" pitchFamily="2" charset="2"/>
              </a:rPr>
              <a:t>lực</a:t>
            </a:r>
            <a:r>
              <a:rPr lang="en-US" altLang="en-US" sz="2600" dirty="0">
                <a:sym typeface="Symbol" panose="05050102010706020507" pitchFamily="2" charset="2"/>
              </a:rPr>
              <a:t> </a:t>
            </a:r>
            <a:r>
              <a:rPr lang="en-US" altLang="en-US" sz="2600" dirty="0" err="1">
                <a:sym typeface="Symbol" panose="05050102010706020507" pitchFamily="2" charset="2"/>
              </a:rPr>
              <a:t>ngoại</a:t>
            </a:r>
            <a:r>
              <a:rPr lang="en-US" altLang="en-US" sz="2600" dirty="0">
                <a:sym typeface="Symbol" panose="05050102010706020507" pitchFamily="2" charset="2"/>
              </a:rPr>
              <a:t> </a:t>
            </a:r>
            <a:r>
              <a:rPr lang="en-US" altLang="en-US" sz="2600" dirty="0" err="1">
                <a:sym typeface="Symbol" panose="05050102010706020507" pitchFamily="2" charset="2"/>
              </a:rPr>
              <a:t>biên</a:t>
            </a:r>
            <a:r>
              <a:rPr lang="en-US" altLang="en-US" sz="2600" dirty="0">
                <a:sym typeface="Symbol" panose="05050102010706020507" pitchFamily="2" charset="2"/>
              </a:rPr>
              <a:t>)</a:t>
            </a:r>
          </a:p>
          <a:p>
            <a:pPr lvl="2" eaLnBrk="1" hangingPunct="1">
              <a:lnSpc>
                <a:spcPct val="100000"/>
              </a:lnSpc>
              <a:spcBef>
                <a:spcPts val="600"/>
              </a:spcBef>
              <a:buFont typeface="Helvetica" pitchFamily="2" charset="0"/>
              <a:buChar char="-"/>
            </a:pPr>
            <a:r>
              <a:rPr lang="en-US" altLang="en-US" sz="2600" dirty="0" err="1">
                <a:sym typeface="Symbol" panose="05050102010706020507" pitchFamily="2" charset="2"/>
              </a:rPr>
              <a:t>Thở</a:t>
            </a:r>
            <a:r>
              <a:rPr lang="en-US" altLang="en-US" sz="2600" dirty="0">
                <a:sym typeface="Symbol" panose="05050102010706020507" pitchFamily="2" charset="2"/>
              </a:rPr>
              <a:t> oxy qua mask </a:t>
            </a:r>
            <a:r>
              <a:rPr lang="en-US" altLang="en-US" sz="2600" dirty="0" err="1">
                <a:sym typeface="Symbol" panose="05050102010706020507" pitchFamily="2" charset="2"/>
              </a:rPr>
              <a:t>có</a:t>
            </a:r>
            <a:r>
              <a:rPr lang="en-US" altLang="en-US" sz="2600" dirty="0">
                <a:sym typeface="Symbol" panose="05050102010706020507" pitchFamily="2" charset="2"/>
              </a:rPr>
              <a:t> </a:t>
            </a:r>
            <a:r>
              <a:rPr lang="en-US" altLang="en-US" sz="2600" dirty="0" err="1">
                <a:sym typeface="Symbol" panose="05050102010706020507" pitchFamily="2" charset="2"/>
              </a:rPr>
              <a:t>túi</a:t>
            </a:r>
            <a:r>
              <a:rPr lang="en-US" altLang="en-US" sz="2600" dirty="0">
                <a:sym typeface="Symbol" panose="05050102010706020507" pitchFamily="2" charset="2"/>
              </a:rPr>
              <a:t> </a:t>
            </a:r>
            <a:r>
              <a:rPr lang="en-US" altLang="en-US" sz="2600" dirty="0" err="1">
                <a:sym typeface="Symbol" panose="05050102010706020507" pitchFamily="2" charset="2"/>
              </a:rPr>
              <a:t>dự</a:t>
            </a:r>
            <a:r>
              <a:rPr lang="en-US" altLang="en-US" sz="2600" dirty="0">
                <a:sym typeface="Symbol" panose="05050102010706020507" pitchFamily="2" charset="2"/>
              </a:rPr>
              <a:t> </a:t>
            </a:r>
            <a:r>
              <a:rPr lang="en-US" altLang="en-US" sz="2600" dirty="0" err="1">
                <a:sym typeface="Symbol" panose="05050102010706020507" pitchFamily="2" charset="2"/>
              </a:rPr>
              <a:t>trữ</a:t>
            </a:r>
            <a:endParaRPr lang="en-US" altLang="en-US" sz="2600" dirty="0">
              <a:sym typeface="Symbol" panose="05050102010706020507" pitchFamily="2" charset="2"/>
            </a:endParaRPr>
          </a:p>
          <a:p>
            <a:pPr lvl="2" eaLnBrk="1" hangingPunct="1">
              <a:lnSpc>
                <a:spcPct val="100000"/>
              </a:lnSpc>
              <a:spcBef>
                <a:spcPts val="600"/>
              </a:spcBef>
              <a:buFont typeface="Helvetica" pitchFamily="2" charset="0"/>
              <a:buChar char="-"/>
            </a:pPr>
            <a:r>
              <a:rPr lang="en-US" altLang="en-US" sz="2600" dirty="0">
                <a:sym typeface="Symbol" panose="05050102010706020507" pitchFamily="2" charset="2"/>
              </a:rPr>
              <a:t>An </a:t>
            </a:r>
            <a:r>
              <a:rPr lang="en-US" altLang="en-US" sz="2600" dirty="0" err="1">
                <a:sym typeface="Symbol" panose="05050102010706020507" pitchFamily="2" charset="2"/>
              </a:rPr>
              <a:t>thần</a:t>
            </a:r>
            <a:endParaRPr lang="en-US" altLang="en-US" sz="2600" dirty="0">
              <a:sym typeface="Symbol" panose="05050102010706020507" pitchFamily="2" charset="2"/>
            </a:endParaRPr>
          </a:p>
          <a:p>
            <a:pPr lvl="3" eaLnBrk="1" hangingPunct="1">
              <a:lnSpc>
                <a:spcPct val="100000"/>
              </a:lnSpc>
              <a:spcBef>
                <a:spcPts val="600"/>
              </a:spcBef>
            </a:pPr>
            <a:r>
              <a:rPr lang="en-US" altLang="en-US" sz="2600" dirty="0">
                <a:sym typeface="Symbol" panose="05050102010706020507" pitchFamily="2" charset="2"/>
              </a:rPr>
              <a:t>Morphine sulfate: 0,1 mg/kg/</a:t>
            </a:r>
            <a:r>
              <a:rPr lang="en-US" altLang="en-US" sz="2600" dirty="0" err="1">
                <a:sym typeface="Symbol" panose="05050102010706020507" pitchFamily="2" charset="2"/>
              </a:rPr>
              <a:t>lần</a:t>
            </a:r>
            <a:r>
              <a:rPr lang="en-US" altLang="en-US" sz="2600" dirty="0">
                <a:sym typeface="Symbol" panose="05050102010706020507" pitchFamily="2" charset="2"/>
              </a:rPr>
              <a:t> TDD </a:t>
            </a:r>
            <a:r>
              <a:rPr lang="en-US" altLang="en-US" sz="2600" dirty="0" err="1">
                <a:sym typeface="Symbol" panose="05050102010706020507" pitchFamily="2" charset="2"/>
              </a:rPr>
              <a:t>hoặc</a:t>
            </a:r>
            <a:r>
              <a:rPr lang="en-US" altLang="en-US" sz="2600" dirty="0">
                <a:sym typeface="Symbol" panose="05050102010706020507" pitchFamily="2" charset="2"/>
              </a:rPr>
              <a:t> TB (</a:t>
            </a:r>
            <a:r>
              <a:rPr lang="en-US" altLang="en-US" sz="2600" dirty="0" err="1">
                <a:sym typeface="Symbol" panose="05050102010706020507" pitchFamily="2" charset="2"/>
              </a:rPr>
              <a:t>có</a:t>
            </a:r>
            <a:r>
              <a:rPr lang="en-US" altLang="en-US" sz="2600" dirty="0">
                <a:sym typeface="Symbol" panose="05050102010706020507" pitchFamily="2" charset="2"/>
              </a:rPr>
              <a:t> </a:t>
            </a:r>
            <a:r>
              <a:rPr lang="en-US" altLang="en-US" sz="2600" dirty="0" err="1">
                <a:sym typeface="Symbol" panose="05050102010706020507" pitchFamily="2" charset="2"/>
              </a:rPr>
              <a:t>sẵn</a:t>
            </a:r>
            <a:r>
              <a:rPr lang="en-US" altLang="en-US" sz="2600" dirty="0">
                <a:sym typeface="Symbol" panose="05050102010706020507" pitchFamily="2" charset="2"/>
              </a:rPr>
              <a:t> antidot)</a:t>
            </a:r>
          </a:p>
          <a:p>
            <a:pPr lvl="3" eaLnBrk="1" hangingPunct="1">
              <a:lnSpc>
                <a:spcPct val="100000"/>
              </a:lnSpc>
              <a:spcBef>
                <a:spcPts val="600"/>
              </a:spcBef>
            </a:pPr>
            <a:r>
              <a:rPr lang="en-US" altLang="en-US" sz="2600" dirty="0">
                <a:sym typeface="Symbol" panose="05050102010706020507" pitchFamily="2" charset="2"/>
              </a:rPr>
              <a:t>Diazepam: 0,2 mg/kg/</a:t>
            </a:r>
            <a:r>
              <a:rPr lang="en-US" altLang="en-US" sz="2600" dirty="0" err="1">
                <a:sym typeface="Symbol" panose="05050102010706020507" pitchFamily="2" charset="2"/>
              </a:rPr>
              <a:t>lần</a:t>
            </a:r>
            <a:r>
              <a:rPr lang="en-US" altLang="en-US" sz="2600" dirty="0">
                <a:sym typeface="Symbol" panose="05050102010706020507" pitchFamily="2" charset="2"/>
              </a:rPr>
              <a:t> TM</a:t>
            </a:r>
          </a:p>
          <a:p>
            <a:pPr lvl="3" eaLnBrk="1" hangingPunct="1">
              <a:lnSpc>
                <a:spcPct val="100000"/>
              </a:lnSpc>
              <a:spcBef>
                <a:spcPts val="600"/>
              </a:spcBef>
            </a:pPr>
            <a:r>
              <a:rPr lang="en-US" altLang="en-US" sz="2600" dirty="0">
                <a:sym typeface="Symbol" panose="05050102010706020507" pitchFamily="2" charset="2"/>
              </a:rPr>
              <a:t>Ketamine: 0,25-1 mg/kg TM </a:t>
            </a:r>
            <a:r>
              <a:rPr lang="en-US" altLang="en-US" sz="2600" dirty="0" err="1">
                <a:sym typeface="Symbol" panose="05050102010706020507" pitchFamily="2" charset="2"/>
              </a:rPr>
              <a:t>hoặc</a:t>
            </a:r>
            <a:r>
              <a:rPr lang="en-US" altLang="en-US" sz="2600" dirty="0">
                <a:sym typeface="Symbol" panose="05050102010706020507" pitchFamily="2" charset="2"/>
              </a:rPr>
              <a:t> TB</a:t>
            </a:r>
          </a:p>
        </p:txBody>
      </p:sp>
      <p:pic>
        <p:nvPicPr>
          <p:cNvPr id="2" name="Picture 1"/>
          <p:cNvPicPr>
            <a:picLocks noChangeAspect="1"/>
          </p:cNvPicPr>
          <p:nvPr/>
        </p:nvPicPr>
        <p:blipFill>
          <a:blip r:embed="rId3"/>
          <a:stretch>
            <a:fillRect/>
          </a:stretch>
        </p:blipFill>
        <p:spPr>
          <a:xfrm>
            <a:off x="7764836" y="4025562"/>
            <a:ext cx="3466240" cy="1819776"/>
          </a:xfrm>
          <a:prstGeom prst="rect">
            <a:avLst/>
          </a:prstGeom>
        </p:spPr>
      </p:pic>
      <p:pic>
        <p:nvPicPr>
          <p:cNvPr id="3" name="Picture 2"/>
          <p:cNvPicPr>
            <a:picLocks noChangeAspect="1"/>
          </p:cNvPicPr>
          <p:nvPr/>
        </p:nvPicPr>
        <p:blipFill>
          <a:blip r:embed="rId4"/>
          <a:stretch>
            <a:fillRect/>
          </a:stretch>
        </p:blipFill>
        <p:spPr>
          <a:xfrm>
            <a:off x="7102293" y="1258299"/>
            <a:ext cx="4782955" cy="24233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2057400" y="152400"/>
            <a:ext cx="8229600" cy="762000"/>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8. ĐIỀU TRỊ</a:t>
            </a:r>
          </a:p>
        </p:txBody>
      </p:sp>
      <p:sp>
        <p:nvSpPr>
          <p:cNvPr id="54274" name="Rectangle 3"/>
          <p:cNvSpPr>
            <a:spLocks noGrp="1" noChangeArrowheads="1"/>
          </p:cNvSpPr>
          <p:nvPr>
            <p:ph idx="1"/>
          </p:nvPr>
        </p:nvSpPr>
        <p:spPr>
          <a:xfrm>
            <a:off x="697831" y="914400"/>
            <a:ext cx="10708105" cy="5943600"/>
          </a:xfrm>
        </p:spPr>
        <p:txBody>
          <a:bodyPr>
            <a:normAutofit/>
          </a:bodyPr>
          <a:lstStyle/>
          <a:p>
            <a:pPr eaLnBrk="1" hangingPunct="1"/>
            <a:r>
              <a:rPr lang="en-US" altLang="en-US" sz="2600" b="1" dirty="0" err="1">
                <a:solidFill>
                  <a:srgbClr val="0432FF"/>
                </a:solidFill>
              </a:rPr>
              <a:t>Nội</a:t>
            </a:r>
            <a:r>
              <a:rPr lang="en-US" altLang="en-US" sz="2600" b="1" dirty="0">
                <a:solidFill>
                  <a:srgbClr val="0432FF"/>
                </a:solidFill>
              </a:rPr>
              <a:t> </a:t>
            </a:r>
            <a:r>
              <a:rPr lang="en-US" altLang="en-US" sz="2600" b="1" dirty="0" err="1">
                <a:solidFill>
                  <a:srgbClr val="0432FF"/>
                </a:solidFill>
              </a:rPr>
              <a:t>khoa</a:t>
            </a:r>
            <a:endParaRPr lang="en-US" altLang="en-US" sz="2600" b="1" dirty="0">
              <a:solidFill>
                <a:srgbClr val="0432FF"/>
              </a:solidFill>
            </a:endParaRPr>
          </a:p>
          <a:p>
            <a:pPr lvl="1" eaLnBrk="1" hangingPunct="1">
              <a:buFont typeface="Wingdings" panose="05000000000000000000" pitchFamily="2" charset="2"/>
              <a:buChar char="ü"/>
            </a:pPr>
            <a:r>
              <a:rPr lang="en-US" altLang="en-US" sz="2600" b="1" dirty="0" err="1"/>
              <a:t>Xử</a:t>
            </a:r>
            <a:r>
              <a:rPr lang="en-US" altLang="en-US" sz="2600" b="1" dirty="0"/>
              <a:t> </a:t>
            </a:r>
            <a:r>
              <a:rPr lang="en-US" altLang="en-US" sz="2600" b="1" dirty="0" err="1"/>
              <a:t>trí</a:t>
            </a:r>
            <a:r>
              <a:rPr lang="en-US" altLang="en-US" sz="2600" b="1" dirty="0"/>
              <a:t> </a:t>
            </a:r>
            <a:r>
              <a:rPr lang="en-US" altLang="en-US" sz="2600" b="1" dirty="0" err="1"/>
              <a:t>cơn</a:t>
            </a:r>
            <a:r>
              <a:rPr lang="en-US" altLang="en-US" sz="2600" b="1" dirty="0"/>
              <a:t> </a:t>
            </a:r>
            <a:r>
              <a:rPr lang="en-US" altLang="en-US" sz="2600" b="1" dirty="0" err="1"/>
              <a:t>tím</a:t>
            </a:r>
            <a:r>
              <a:rPr lang="en-US" altLang="en-US" sz="2600" b="1" dirty="0"/>
              <a:t> (</a:t>
            </a:r>
            <a:r>
              <a:rPr lang="en-US" altLang="en-US" sz="2600" b="1" dirty="0" err="1"/>
              <a:t>tt</a:t>
            </a:r>
            <a:r>
              <a:rPr lang="en-US" altLang="en-US" sz="2600" b="1" dirty="0"/>
              <a:t>)</a:t>
            </a:r>
          </a:p>
          <a:p>
            <a:pPr lvl="2" eaLnBrk="1" hangingPunct="1">
              <a:buFont typeface="Helvetica" pitchFamily="2" charset="0"/>
              <a:buChar char="-"/>
            </a:pPr>
            <a:r>
              <a:rPr lang="en-US" altLang="en-US" sz="2600" dirty="0" err="1">
                <a:sym typeface="Symbol" panose="05050102010706020507" pitchFamily="2" charset="2"/>
              </a:rPr>
              <a:t>Chống</a:t>
            </a:r>
            <a:r>
              <a:rPr lang="en-US" altLang="en-US" sz="2600" dirty="0">
                <a:sym typeface="Symbol" panose="05050102010706020507" pitchFamily="2" charset="2"/>
              </a:rPr>
              <a:t> </a:t>
            </a:r>
            <a:r>
              <a:rPr lang="en-US" altLang="en-US" sz="2600" dirty="0" err="1">
                <a:sym typeface="Symbol" panose="05050102010706020507" pitchFamily="2" charset="2"/>
              </a:rPr>
              <a:t>toan</a:t>
            </a:r>
            <a:r>
              <a:rPr lang="en-US" altLang="en-US" sz="2600" dirty="0">
                <a:sym typeface="Symbol" panose="05050102010706020507" pitchFamily="2" charset="2"/>
              </a:rPr>
              <a:t>: Bicarbonate </a:t>
            </a:r>
            <a:r>
              <a:rPr lang="en-US" altLang="en-US" sz="2600" dirty="0" err="1">
                <a:sym typeface="Symbol" panose="05050102010706020507" pitchFamily="2" charset="2"/>
              </a:rPr>
              <a:t>natri</a:t>
            </a:r>
            <a:r>
              <a:rPr lang="en-US" altLang="en-US" sz="2600" dirty="0">
                <a:sym typeface="Symbol" panose="05050102010706020507" pitchFamily="2" charset="2"/>
              </a:rPr>
              <a:t> 1 </a:t>
            </a:r>
            <a:r>
              <a:rPr lang="en-US" altLang="en-US" sz="2600" dirty="0" err="1">
                <a:sym typeface="Symbol" panose="05050102010706020507" pitchFamily="2" charset="2"/>
              </a:rPr>
              <a:t>mEq</a:t>
            </a:r>
            <a:r>
              <a:rPr lang="en-US" altLang="en-US" sz="2600" dirty="0">
                <a:sym typeface="Symbol" panose="05050102010706020507" pitchFamily="2" charset="2"/>
              </a:rPr>
              <a:t>/kg/</a:t>
            </a:r>
            <a:r>
              <a:rPr lang="en-US" altLang="en-US" sz="2600" dirty="0" err="1">
                <a:sym typeface="Symbol" panose="05050102010706020507" pitchFamily="2" charset="2"/>
              </a:rPr>
              <a:t>lần</a:t>
            </a:r>
            <a:r>
              <a:rPr lang="en-US" altLang="en-US" sz="2600" dirty="0">
                <a:sym typeface="Symbol" panose="05050102010706020507" pitchFamily="2" charset="2"/>
              </a:rPr>
              <a:t> TM </a:t>
            </a:r>
          </a:p>
          <a:p>
            <a:pPr lvl="2" eaLnBrk="1" hangingPunct="1">
              <a:spcBef>
                <a:spcPct val="40000"/>
              </a:spcBef>
              <a:buFont typeface="Helvetica" pitchFamily="2" charset="0"/>
              <a:buChar char="-"/>
            </a:pPr>
            <a:r>
              <a:rPr lang="en-US" altLang="en-US" sz="2600" dirty="0">
                <a:sym typeface="Symbol" panose="05050102010706020507" pitchFamily="2" charset="2"/>
              </a:rPr>
              <a:t>Propranolol: 0,1-0,2 mg/kg/</a:t>
            </a:r>
            <a:r>
              <a:rPr lang="en-US" altLang="en-US" sz="2600" dirty="0" err="1">
                <a:sym typeface="Symbol" panose="05050102010706020507" pitchFamily="2" charset="2"/>
              </a:rPr>
              <a:t>lần</a:t>
            </a:r>
            <a:r>
              <a:rPr lang="en-US" altLang="en-US" sz="2600" dirty="0">
                <a:sym typeface="Symbol" panose="05050102010706020507" pitchFamily="2" charset="2"/>
              </a:rPr>
              <a:t> (</a:t>
            </a:r>
            <a:r>
              <a:rPr lang="en-US" altLang="en-US" sz="2600" dirty="0" err="1">
                <a:sym typeface="Symbol" panose="05050102010706020507" pitchFamily="2" charset="2"/>
              </a:rPr>
              <a:t>tối</a:t>
            </a:r>
            <a:r>
              <a:rPr lang="en-US" altLang="en-US" sz="2600" dirty="0">
                <a:sym typeface="Symbol" panose="05050102010706020507" pitchFamily="2" charset="2"/>
              </a:rPr>
              <a:t> </a:t>
            </a:r>
            <a:r>
              <a:rPr lang="en-US" altLang="en-US" sz="2600" dirty="0" err="1">
                <a:sym typeface="Symbol" panose="05050102010706020507" pitchFamily="2" charset="2"/>
              </a:rPr>
              <a:t>đa</a:t>
            </a:r>
            <a:r>
              <a:rPr lang="en-US" altLang="en-US" sz="2600" dirty="0">
                <a:sym typeface="Symbol" panose="05050102010706020507" pitchFamily="2" charset="2"/>
              </a:rPr>
              <a:t> 1 mg/</a:t>
            </a:r>
            <a:r>
              <a:rPr lang="en-US" altLang="en-US" sz="2600" dirty="0" err="1">
                <a:sym typeface="Symbol" panose="05050102010706020507" pitchFamily="2" charset="2"/>
              </a:rPr>
              <a:t>lần</a:t>
            </a:r>
            <a:r>
              <a:rPr lang="en-US" altLang="en-US" sz="2600" dirty="0">
                <a:sym typeface="Symbol" panose="05050102010706020507" pitchFamily="2" charset="2"/>
              </a:rPr>
              <a:t>)</a:t>
            </a:r>
          </a:p>
          <a:p>
            <a:pPr marL="914400" lvl="2" indent="0" eaLnBrk="1" hangingPunct="1">
              <a:buNone/>
            </a:pPr>
            <a:r>
              <a:rPr lang="en-US" altLang="en-US" sz="2600" dirty="0">
                <a:sym typeface="Symbol" panose="05050102010706020507" pitchFamily="2" charset="2"/>
              </a:rPr>
              <a:t>		  </a:t>
            </a:r>
            <a:r>
              <a:rPr lang="en-US" altLang="en-US" sz="2600" dirty="0" err="1">
                <a:sym typeface="Symbol" panose="05050102010706020507" pitchFamily="2" charset="2"/>
              </a:rPr>
              <a:t>Pha</a:t>
            </a:r>
            <a:r>
              <a:rPr lang="en-US" altLang="en-US" sz="2600" dirty="0">
                <a:sym typeface="Symbol" panose="05050102010706020507" pitchFamily="2" charset="2"/>
              </a:rPr>
              <a:t> </a:t>
            </a:r>
            <a:r>
              <a:rPr lang="en-US" altLang="en-US" sz="2600" dirty="0" err="1">
                <a:sym typeface="Symbol" panose="05050102010706020507" pitchFamily="2" charset="2"/>
              </a:rPr>
              <a:t>với</a:t>
            </a:r>
            <a:r>
              <a:rPr lang="en-US" altLang="en-US" sz="2600" dirty="0">
                <a:sym typeface="Symbol" panose="05050102010706020507" pitchFamily="2" charset="2"/>
              </a:rPr>
              <a:t> 10 ml </a:t>
            </a:r>
            <a:r>
              <a:rPr lang="en-US" altLang="en-US" sz="2600" dirty="0" err="1">
                <a:sym typeface="Symbol" panose="05050102010706020507" pitchFamily="2" charset="2"/>
              </a:rPr>
              <a:t>nước</a:t>
            </a:r>
            <a:r>
              <a:rPr lang="en-US" altLang="en-US" sz="2600" dirty="0">
                <a:sym typeface="Symbol" panose="05050102010706020507" pitchFamily="2" charset="2"/>
              </a:rPr>
              <a:t> </a:t>
            </a:r>
            <a:r>
              <a:rPr lang="en-US" altLang="en-US" sz="2600" dirty="0" err="1">
                <a:sym typeface="Symbol" panose="05050102010706020507" pitchFamily="2" charset="2"/>
              </a:rPr>
              <a:t>cất</a:t>
            </a:r>
            <a:r>
              <a:rPr lang="en-US" altLang="en-US" sz="2600" dirty="0">
                <a:sym typeface="Symbol" panose="05050102010706020507" pitchFamily="2" charset="2"/>
              </a:rPr>
              <a:t>, </a:t>
            </a:r>
            <a:r>
              <a:rPr lang="en-US" altLang="en-US" sz="2600" dirty="0" err="1">
                <a:sym typeface="Symbol" panose="05050102010706020507" pitchFamily="2" charset="2"/>
              </a:rPr>
              <a:t>lấy</a:t>
            </a:r>
            <a:r>
              <a:rPr lang="en-US" altLang="en-US" sz="2600" dirty="0">
                <a:sym typeface="Symbol" panose="05050102010706020507" pitchFamily="2" charset="2"/>
              </a:rPr>
              <a:t> ½ TMC</a:t>
            </a:r>
          </a:p>
          <a:p>
            <a:pPr marL="914400" lvl="2" indent="0" eaLnBrk="1" hangingPunct="1">
              <a:buNone/>
            </a:pPr>
            <a:r>
              <a:rPr lang="en-US" altLang="en-US" sz="2600" dirty="0">
                <a:sym typeface="Symbol" panose="05050102010706020507" pitchFamily="2" charset="2"/>
              </a:rPr>
              <a:t>		  </a:t>
            </a:r>
            <a:r>
              <a:rPr lang="en-US" altLang="en-US" sz="2600" dirty="0" err="1">
                <a:sym typeface="Symbol" panose="05050102010706020507" pitchFamily="2" charset="2"/>
              </a:rPr>
              <a:t>Nếu</a:t>
            </a:r>
            <a:r>
              <a:rPr lang="en-US" altLang="en-US" sz="2600" dirty="0">
                <a:sym typeface="Symbol" panose="05050102010706020507" pitchFamily="2" charset="2"/>
              </a:rPr>
              <a:t> </a:t>
            </a:r>
            <a:r>
              <a:rPr lang="en-US" altLang="en-US" sz="2600" dirty="0" err="1">
                <a:sym typeface="Symbol" panose="05050102010706020507" pitchFamily="2" charset="2"/>
              </a:rPr>
              <a:t>không</a:t>
            </a:r>
            <a:r>
              <a:rPr lang="en-US" altLang="en-US" sz="2600" dirty="0">
                <a:sym typeface="Symbol" panose="05050102010706020507" pitchFamily="2" charset="2"/>
              </a:rPr>
              <a:t> </a:t>
            </a:r>
            <a:r>
              <a:rPr lang="en-US" altLang="en-US" sz="2600" dirty="0" err="1">
                <a:sym typeface="Symbol" panose="05050102010706020507" pitchFamily="2" charset="2"/>
              </a:rPr>
              <a:t>hiệu</a:t>
            </a:r>
            <a:r>
              <a:rPr lang="en-US" altLang="en-US" sz="2600" dirty="0">
                <a:sym typeface="Symbol" panose="05050102010706020507" pitchFamily="2" charset="2"/>
              </a:rPr>
              <a:t> </a:t>
            </a:r>
            <a:r>
              <a:rPr lang="en-US" altLang="en-US" sz="2600" dirty="0" err="1">
                <a:sym typeface="Symbol" panose="05050102010706020507" pitchFamily="2" charset="2"/>
              </a:rPr>
              <a:t>quả</a:t>
            </a:r>
            <a:r>
              <a:rPr lang="en-US" altLang="en-US" sz="2600" dirty="0">
                <a:sym typeface="Symbol" panose="05050102010706020507" pitchFamily="2" charset="2"/>
              </a:rPr>
              <a:t>, ½ </a:t>
            </a:r>
            <a:r>
              <a:rPr lang="en-US" altLang="en-US" sz="2600" dirty="0" err="1">
                <a:sym typeface="Symbol" panose="05050102010706020507" pitchFamily="2" charset="2"/>
              </a:rPr>
              <a:t>còn</a:t>
            </a:r>
            <a:r>
              <a:rPr lang="en-US" altLang="en-US" sz="2600" dirty="0">
                <a:sym typeface="Symbol" panose="05050102010706020507" pitchFamily="2" charset="2"/>
              </a:rPr>
              <a:t> </a:t>
            </a:r>
            <a:r>
              <a:rPr lang="en-US" altLang="en-US" sz="2600" dirty="0" err="1">
                <a:sym typeface="Symbol" panose="05050102010706020507" pitchFamily="2" charset="2"/>
              </a:rPr>
              <a:t>lại</a:t>
            </a:r>
            <a:r>
              <a:rPr lang="en-US" altLang="en-US" sz="2600" dirty="0">
                <a:sym typeface="Symbol" panose="05050102010706020507" pitchFamily="2" charset="2"/>
              </a:rPr>
              <a:t> TM </a:t>
            </a:r>
            <a:r>
              <a:rPr lang="en-US" altLang="en-US" sz="2600" dirty="0" err="1">
                <a:sym typeface="Symbol" panose="05050102010706020507" pitchFamily="2" charset="2"/>
              </a:rPr>
              <a:t>trong</a:t>
            </a:r>
            <a:r>
              <a:rPr lang="en-US" altLang="en-US" sz="2600" dirty="0">
                <a:sym typeface="Symbol" panose="05050102010706020507" pitchFamily="2" charset="2"/>
              </a:rPr>
              <a:t> 5-10 </a:t>
            </a:r>
            <a:r>
              <a:rPr lang="en-US" altLang="en-US" sz="2600" dirty="0" err="1">
                <a:sym typeface="Symbol" panose="05050102010706020507" pitchFamily="2" charset="2"/>
              </a:rPr>
              <a:t>phút</a:t>
            </a:r>
            <a:endParaRPr lang="en-US" altLang="en-US" sz="2600" dirty="0">
              <a:sym typeface="Symbol" panose="05050102010706020507" pitchFamily="2" charset="2"/>
            </a:endParaRPr>
          </a:p>
          <a:p>
            <a:pPr lvl="2" eaLnBrk="1" hangingPunct="1">
              <a:spcBef>
                <a:spcPct val="40000"/>
              </a:spcBef>
              <a:buFont typeface="Helvetica" pitchFamily="2" charset="0"/>
              <a:buChar char="-"/>
            </a:pPr>
            <a:r>
              <a:rPr lang="en-US" altLang="en-US" sz="2600" dirty="0" err="1">
                <a:sym typeface="Symbol" panose="05050102010706020507" pitchFamily="2" charset="2"/>
              </a:rPr>
              <a:t>Thuốc</a:t>
            </a:r>
            <a:r>
              <a:rPr lang="en-US" altLang="en-US" sz="2600" dirty="0">
                <a:sym typeface="Symbol" panose="05050102010706020507" pitchFamily="2" charset="2"/>
              </a:rPr>
              <a:t> co </a:t>
            </a:r>
            <a:r>
              <a:rPr lang="en-US" altLang="en-US" sz="2600" dirty="0" err="1">
                <a:sym typeface="Symbol" panose="05050102010706020507" pitchFamily="2" charset="2"/>
              </a:rPr>
              <a:t>mạch</a:t>
            </a:r>
            <a:r>
              <a:rPr lang="en-US" altLang="en-US" sz="2600" dirty="0">
                <a:sym typeface="Symbol" panose="05050102010706020507" pitchFamily="2" charset="2"/>
              </a:rPr>
              <a:t> ( </a:t>
            </a:r>
            <a:r>
              <a:rPr lang="en-US" altLang="en-US" sz="2600" dirty="0" err="1">
                <a:sym typeface="Symbol" panose="05050102010706020507" pitchFamily="2" charset="2"/>
              </a:rPr>
              <a:t>kháng</a:t>
            </a:r>
            <a:r>
              <a:rPr lang="en-US" altLang="en-US" sz="2600" dirty="0">
                <a:sym typeface="Symbol" panose="05050102010706020507" pitchFamily="2" charset="2"/>
              </a:rPr>
              <a:t> </a:t>
            </a:r>
            <a:r>
              <a:rPr lang="en-US" altLang="en-US" sz="2600" dirty="0" err="1">
                <a:sym typeface="Symbol" panose="05050102010706020507" pitchFamily="2" charset="2"/>
              </a:rPr>
              <a:t>lực</a:t>
            </a:r>
            <a:r>
              <a:rPr lang="en-US" altLang="en-US" sz="2600" dirty="0">
                <a:sym typeface="Symbol" panose="05050102010706020507" pitchFamily="2" charset="2"/>
              </a:rPr>
              <a:t> </a:t>
            </a:r>
            <a:r>
              <a:rPr lang="en-US" altLang="en-US" sz="2600" dirty="0" err="1">
                <a:sym typeface="Symbol" panose="05050102010706020507" pitchFamily="2" charset="2"/>
              </a:rPr>
              <a:t>ngoại</a:t>
            </a:r>
            <a:r>
              <a:rPr lang="en-US" altLang="en-US" sz="2600" dirty="0">
                <a:sym typeface="Symbol" panose="05050102010706020507" pitchFamily="2" charset="2"/>
              </a:rPr>
              <a:t> </a:t>
            </a:r>
            <a:r>
              <a:rPr lang="en-US" altLang="en-US" sz="2600" dirty="0" err="1">
                <a:sym typeface="Symbol" panose="05050102010706020507" pitchFamily="2" charset="2"/>
              </a:rPr>
              <a:t>biên</a:t>
            </a:r>
            <a:r>
              <a:rPr lang="en-US" altLang="en-US" sz="2600" dirty="0">
                <a:sym typeface="Symbol" panose="05050102010706020507" pitchFamily="2" charset="2"/>
              </a:rPr>
              <a:t>)</a:t>
            </a:r>
          </a:p>
          <a:p>
            <a:pPr lvl="3" eaLnBrk="1" hangingPunct="1"/>
            <a:r>
              <a:rPr lang="en-US" altLang="en-US" sz="2600" dirty="0">
                <a:sym typeface="Symbol" panose="05050102010706020507" pitchFamily="2" charset="2"/>
              </a:rPr>
              <a:t>Phenylephrine </a:t>
            </a:r>
            <a:r>
              <a:rPr lang="en-US" altLang="en-US" sz="2600" dirty="0" err="1">
                <a:sym typeface="Symbol" panose="05050102010706020507" pitchFamily="2" charset="2"/>
              </a:rPr>
              <a:t>HCl</a:t>
            </a:r>
            <a:r>
              <a:rPr lang="en-US" altLang="en-US" sz="2600" dirty="0">
                <a:sym typeface="Symbol" panose="05050102010706020507" pitchFamily="2" charset="2"/>
              </a:rPr>
              <a:t>: 0,01 mg/kg TMC </a:t>
            </a:r>
            <a:r>
              <a:rPr lang="en-US" altLang="en-US" sz="2600" dirty="0" err="1">
                <a:sym typeface="Symbol" panose="05050102010706020507" pitchFamily="2" charset="2"/>
              </a:rPr>
              <a:t>hoặc</a:t>
            </a:r>
            <a:r>
              <a:rPr lang="en-US" altLang="en-US" sz="2600" dirty="0">
                <a:sym typeface="Symbol" panose="05050102010706020507" pitchFamily="2" charset="2"/>
              </a:rPr>
              <a:t> 0,1 mg/kg TDD </a:t>
            </a:r>
            <a:r>
              <a:rPr lang="en-US" altLang="en-US" sz="2600" dirty="0" err="1">
                <a:sym typeface="Symbol" panose="05050102010706020507" pitchFamily="2" charset="2"/>
              </a:rPr>
              <a:t>hoặc</a:t>
            </a:r>
            <a:r>
              <a:rPr lang="en-US" altLang="en-US" sz="2600" dirty="0">
                <a:sym typeface="Symbol" panose="05050102010706020507" pitchFamily="2" charset="2"/>
              </a:rPr>
              <a:t> TB</a:t>
            </a:r>
          </a:p>
          <a:p>
            <a:pPr lvl="3" eaLnBrk="1" hangingPunct="1"/>
            <a:r>
              <a:rPr lang="en-US" altLang="en-US" sz="2600" dirty="0">
                <a:sym typeface="Symbol" panose="05050102010706020507" pitchFamily="2" charset="2"/>
              </a:rPr>
              <a:t>Methoxamine (</a:t>
            </a:r>
            <a:r>
              <a:rPr lang="en-US" altLang="en-US" sz="2600" dirty="0" err="1">
                <a:sym typeface="Symbol" panose="05050102010706020507" pitchFamily="2" charset="2"/>
              </a:rPr>
              <a:t>Vasoxyl</a:t>
            </a:r>
            <a:r>
              <a:rPr lang="en-US" altLang="en-US" sz="2600" dirty="0">
                <a:sym typeface="Symbol" panose="05050102010706020507" pitchFamily="2" charset="2"/>
              </a:rPr>
              <a:t>): 0,1 mg/kg TM	</a:t>
            </a:r>
          </a:p>
          <a:p>
            <a:pPr lvl="3" eaLnBrk="1" hangingPunct="1">
              <a:buFontTx/>
              <a:buNone/>
            </a:pPr>
            <a:r>
              <a:rPr lang="en-US" altLang="en-US" sz="2600" dirty="0" err="1">
                <a:sym typeface="Symbol" panose="05050102010706020507" pitchFamily="2" charset="2"/>
              </a:rPr>
              <a:t>Huyết</a:t>
            </a:r>
            <a:r>
              <a:rPr lang="en-US" altLang="en-US" sz="2600" dirty="0">
                <a:sym typeface="Symbol" panose="05050102010706020507" pitchFamily="2" charset="2"/>
              </a:rPr>
              <a:t> </a:t>
            </a:r>
            <a:r>
              <a:rPr lang="en-US" altLang="en-US" sz="2600" dirty="0" err="1">
                <a:sym typeface="Symbol" panose="05050102010706020507" pitchFamily="2" charset="2"/>
              </a:rPr>
              <a:t>áp</a:t>
            </a:r>
            <a:r>
              <a:rPr lang="en-US" altLang="en-US" sz="2600" dirty="0">
                <a:sym typeface="Symbol" panose="05050102010706020507" pitchFamily="2" charset="2"/>
              </a:rPr>
              <a:t> </a:t>
            </a:r>
            <a:r>
              <a:rPr lang="en-US" altLang="en-US" sz="2600" dirty="0" err="1">
                <a:sym typeface="Symbol" panose="05050102010706020507" pitchFamily="2" charset="2"/>
              </a:rPr>
              <a:t>tăng</a:t>
            </a:r>
            <a:r>
              <a:rPr lang="en-US" altLang="en-US" sz="2600" dirty="0">
                <a:sym typeface="Symbol" panose="05050102010706020507" pitchFamily="2" charset="2"/>
              </a:rPr>
              <a:t> </a:t>
            </a:r>
            <a:r>
              <a:rPr lang="en-US" altLang="en-US" sz="2600" dirty="0" err="1">
                <a:sym typeface="Symbol" panose="05050102010706020507" pitchFamily="2" charset="2"/>
              </a:rPr>
              <a:t>không</a:t>
            </a:r>
            <a:r>
              <a:rPr lang="en-US" altLang="en-US" sz="2600" dirty="0">
                <a:sym typeface="Symbol" panose="05050102010706020507" pitchFamily="2" charset="2"/>
              </a:rPr>
              <a:t> &gt; 20% </a:t>
            </a:r>
            <a:r>
              <a:rPr lang="en-US" altLang="en-US" sz="2600" dirty="0" err="1">
                <a:sym typeface="Symbol" panose="05050102010706020507" pitchFamily="2" charset="2"/>
              </a:rPr>
              <a:t>huyết</a:t>
            </a:r>
            <a:r>
              <a:rPr lang="en-US" altLang="en-US" sz="2600" dirty="0">
                <a:sym typeface="Symbol" panose="05050102010706020507" pitchFamily="2" charset="2"/>
              </a:rPr>
              <a:t> </a:t>
            </a:r>
            <a:r>
              <a:rPr lang="en-US" altLang="en-US" sz="2600" dirty="0" err="1">
                <a:sym typeface="Symbol" panose="05050102010706020507" pitchFamily="2" charset="2"/>
              </a:rPr>
              <a:t>áp</a:t>
            </a:r>
            <a:r>
              <a:rPr lang="en-US" altLang="en-US" sz="2600" dirty="0">
                <a:sym typeface="Symbol" panose="05050102010706020507" pitchFamily="2" charset="2"/>
              </a:rPr>
              <a:t> </a:t>
            </a:r>
            <a:r>
              <a:rPr lang="en-US" altLang="en-US" sz="2600" dirty="0" err="1">
                <a:sym typeface="Symbol" panose="05050102010706020507" pitchFamily="2" charset="2"/>
              </a:rPr>
              <a:t>trước</a:t>
            </a:r>
            <a:r>
              <a:rPr lang="en-US" altLang="en-US" sz="2600" dirty="0">
                <a:sym typeface="Symbol" panose="05050102010706020507" pitchFamily="2" charset="2"/>
              </a:rPr>
              <a:t> </a:t>
            </a:r>
            <a:r>
              <a:rPr lang="en-US" altLang="en-US" sz="2600" dirty="0" err="1">
                <a:sym typeface="Symbol" panose="05050102010706020507" pitchFamily="2" charset="2"/>
              </a:rPr>
              <a:t>dùng</a:t>
            </a:r>
            <a:r>
              <a:rPr lang="en-US" altLang="en-US" sz="2600" dirty="0">
                <a:sym typeface="Symbol" panose="05050102010706020507" pitchFamily="2" charset="2"/>
              </a:rPr>
              <a:t> </a:t>
            </a:r>
            <a:r>
              <a:rPr lang="en-US" altLang="en-US" sz="2600" dirty="0" err="1">
                <a:sym typeface="Symbol" panose="05050102010706020507" pitchFamily="2" charset="2"/>
              </a:rPr>
              <a:t>thuốc</a:t>
            </a:r>
            <a:endParaRPr lang="en-US" altLang="en-US" sz="2600" dirty="0">
              <a:sym typeface="Symbol" panose="05050102010706020507" pitchFamily="2" charset="2"/>
            </a:endParaRPr>
          </a:p>
          <a:p>
            <a:pPr lvl="2" eaLnBrk="1" hangingPunct="1">
              <a:spcBef>
                <a:spcPct val="40000"/>
              </a:spcBef>
              <a:buFont typeface="Helvetica" pitchFamily="2" charset="0"/>
              <a:buChar char="-"/>
            </a:pPr>
            <a:r>
              <a:rPr lang="en-US" altLang="en-US" sz="2600" dirty="0" err="1">
                <a:sym typeface="Symbol" panose="05050102010706020507" pitchFamily="2" charset="2"/>
              </a:rPr>
              <a:t>Truyền</a:t>
            </a:r>
            <a:r>
              <a:rPr lang="en-US" altLang="en-US" sz="2600" dirty="0">
                <a:sym typeface="Symbol" panose="05050102010706020507" pitchFamily="2" charset="2"/>
              </a:rPr>
              <a:t> </a:t>
            </a:r>
            <a:r>
              <a:rPr lang="en-US" altLang="en-US" sz="2600" dirty="0" err="1">
                <a:sym typeface="Symbol" panose="05050102010706020507" pitchFamily="2" charset="2"/>
              </a:rPr>
              <a:t>dịch</a:t>
            </a:r>
            <a:r>
              <a:rPr lang="en-US" altLang="en-US" sz="2600" dirty="0">
                <a:sym typeface="Symbol" panose="05050102010706020507" pitchFamily="2" charset="2"/>
              </a:rPr>
              <a:t> </a:t>
            </a:r>
            <a:r>
              <a:rPr lang="en-US" altLang="en-US" sz="2600" dirty="0" err="1">
                <a:sym typeface="Symbol" panose="05050102010706020507" pitchFamily="2" charset="2"/>
              </a:rPr>
              <a:t>điện</a:t>
            </a:r>
            <a:r>
              <a:rPr lang="en-US" altLang="en-US" sz="2600" dirty="0">
                <a:sym typeface="Symbol" panose="05050102010706020507" pitchFamily="2" charset="2"/>
              </a:rPr>
              <a:t> </a:t>
            </a:r>
            <a:r>
              <a:rPr lang="en-US" altLang="en-US" sz="2600" dirty="0" err="1">
                <a:sym typeface="Symbol" panose="05050102010706020507" pitchFamily="2" charset="2"/>
              </a:rPr>
              <a:t>giải</a:t>
            </a:r>
            <a:r>
              <a:rPr lang="en-US" altLang="en-US" sz="2600" dirty="0">
                <a:sym typeface="Symbol" panose="05050102010706020507" pitchFamily="2" charset="2"/>
              </a:rPr>
              <a:t> </a:t>
            </a:r>
            <a:r>
              <a:rPr lang="en-US" altLang="en-US" sz="2600" dirty="0" err="1">
                <a:sym typeface="Symbol" panose="05050102010706020507" pitchFamily="2" charset="2"/>
              </a:rPr>
              <a:t>nếu</a:t>
            </a:r>
            <a:r>
              <a:rPr lang="en-US" altLang="en-US" sz="2600" dirty="0">
                <a:sym typeface="Symbol" panose="05050102010706020507" pitchFamily="2" charset="2"/>
              </a:rPr>
              <a:t> </a:t>
            </a:r>
            <a:r>
              <a:rPr lang="en-US" altLang="en-US" sz="2600" dirty="0" err="1">
                <a:sym typeface="Symbol" panose="05050102010706020507" pitchFamily="2" charset="2"/>
              </a:rPr>
              <a:t>Hct</a:t>
            </a:r>
            <a:r>
              <a:rPr lang="en-US" altLang="en-US" sz="2600" dirty="0">
                <a:sym typeface="Symbol" panose="05050102010706020507" pitchFamily="2" charset="2"/>
              </a:rPr>
              <a:t> &gt; 60%</a:t>
            </a:r>
          </a:p>
          <a:p>
            <a:pPr lvl="2" eaLnBrk="1" hangingPunct="1">
              <a:spcBef>
                <a:spcPct val="40000"/>
              </a:spcBef>
              <a:buFont typeface="Helvetica" pitchFamily="2" charset="0"/>
              <a:buChar char="-"/>
            </a:pPr>
            <a:r>
              <a:rPr lang="en-US" altLang="en-US" sz="2600" dirty="0" err="1">
                <a:sym typeface="Symbol" panose="05050102010706020507" pitchFamily="2" charset="2"/>
              </a:rPr>
              <a:t>Gây</a:t>
            </a:r>
            <a:r>
              <a:rPr lang="en-US" altLang="en-US" sz="2600" dirty="0">
                <a:sym typeface="Symbol" panose="05050102010706020507" pitchFamily="2" charset="2"/>
              </a:rPr>
              <a:t> </a:t>
            </a:r>
            <a:r>
              <a:rPr lang="en-US" altLang="en-US" sz="2600" dirty="0" err="1">
                <a:sym typeface="Symbol" panose="05050102010706020507" pitchFamily="2" charset="2"/>
              </a:rPr>
              <a:t>mê</a:t>
            </a:r>
            <a:r>
              <a:rPr lang="en-US" altLang="en-US" sz="2600" dirty="0">
                <a:sym typeface="Symbol" panose="05050102010706020507" pitchFamily="2" charset="2"/>
              </a:rPr>
              <a:t>, </a:t>
            </a:r>
            <a:r>
              <a:rPr lang="en-US" altLang="en-US" sz="2600" dirty="0" err="1">
                <a:sym typeface="Symbol" panose="05050102010706020507" pitchFamily="2" charset="2"/>
              </a:rPr>
              <a:t>phẫu</a:t>
            </a:r>
            <a:r>
              <a:rPr lang="en-US" altLang="en-US" sz="2600" dirty="0">
                <a:sym typeface="Symbol" panose="05050102010706020507" pitchFamily="2" charset="2"/>
              </a:rPr>
              <a:t> </a:t>
            </a:r>
            <a:r>
              <a:rPr lang="en-US" altLang="en-US" sz="2600" dirty="0" err="1">
                <a:sym typeface="Symbol" panose="05050102010706020507" pitchFamily="2" charset="2"/>
              </a:rPr>
              <a:t>thuật</a:t>
            </a:r>
            <a:r>
              <a:rPr lang="en-US" altLang="en-US" sz="2600" dirty="0">
                <a:sym typeface="Symbol" panose="05050102010706020507" pitchFamily="2" charset="2"/>
              </a:rPr>
              <a:t> </a:t>
            </a:r>
            <a:r>
              <a:rPr lang="en-US" altLang="en-US" sz="2600" dirty="0" err="1">
                <a:sym typeface="Symbol" panose="05050102010706020507" pitchFamily="2" charset="2"/>
              </a:rPr>
              <a:t>cấp</a:t>
            </a:r>
            <a:r>
              <a:rPr lang="en-US" altLang="en-US" sz="2600" dirty="0">
                <a:sym typeface="Symbol" panose="05050102010706020507" pitchFamily="2" charset="2"/>
              </a:rPr>
              <a:t> </a:t>
            </a:r>
            <a:r>
              <a:rPr lang="en-US" altLang="en-US" sz="2600" dirty="0" err="1">
                <a:sym typeface="Symbol" panose="05050102010706020507" pitchFamily="2" charset="2"/>
              </a:rPr>
              <a:t>cứu</a:t>
            </a:r>
            <a:r>
              <a:rPr lang="en-US" altLang="en-US" sz="2600" dirty="0">
                <a:sym typeface="Symbol" panose="05050102010706020507" pitchFamily="2" charset="2"/>
              </a:rPr>
              <a:t> </a:t>
            </a:r>
            <a:r>
              <a:rPr lang="en-US" altLang="en-US" sz="2600" dirty="0" err="1">
                <a:sym typeface="Symbol" panose="05050102010706020507" pitchFamily="2" charset="2"/>
              </a:rPr>
              <a:t>nếu</a:t>
            </a:r>
            <a:r>
              <a:rPr lang="en-US" altLang="en-US" sz="2600" dirty="0">
                <a:sym typeface="Symbol" panose="05050102010706020507" pitchFamily="2" charset="2"/>
              </a:rPr>
              <a:t> </a:t>
            </a:r>
            <a:r>
              <a:rPr lang="en-US" altLang="en-US" sz="2600" dirty="0" err="1">
                <a:sym typeface="Symbol" panose="05050102010706020507" pitchFamily="2" charset="2"/>
              </a:rPr>
              <a:t>không</a:t>
            </a:r>
            <a:r>
              <a:rPr lang="en-US" altLang="en-US" sz="2600" dirty="0">
                <a:sym typeface="Symbol" panose="05050102010706020507" pitchFamily="2" charset="2"/>
              </a:rPr>
              <a:t> </a:t>
            </a:r>
            <a:r>
              <a:rPr lang="en-US" altLang="en-US" sz="2600" dirty="0" err="1">
                <a:sym typeface="Symbol" panose="05050102010706020507" pitchFamily="2" charset="2"/>
              </a:rPr>
              <a:t>hiệu</a:t>
            </a:r>
            <a:r>
              <a:rPr lang="en-US" altLang="en-US" sz="2600" dirty="0">
                <a:sym typeface="Symbol" panose="05050102010706020507" pitchFamily="2" charset="2"/>
              </a:rPr>
              <a:t> </a:t>
            </a:r>
            <a:r>
              <a:rPr lang="en-US" altLang="en-US" sz="2600" dirty="0" err="1">
                <a:sym typeface="Symbol" panose="05050102010706020507" pitchFamily="2" charset="2"/>
              </a:rPr>
              <a:t>quả</a:t>
            </a:r>
            <a:endParaRPr lang="en-US" altLang="en-US" sz="26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407568" y="35292"/>
            <a:ext cx="3657600" cy="1143000"/>
          </a:xfrm>
        </p:spPr>
        <p:txBody>
          <a:bodyPr>
            <a:normAutofit/>
          </a:bodyPr>
          <a:lstStyle/>
          <a:p>
            <a:pPr eaLnBrk="1" hangingPunct="1">
              <a:defRPr/>
            </a:pPr>
            <a:r>
              <a:rPr lang="en-US" sz="3600" b="1" dirty="0">
                <a:solidFill>
                  <a:srgbClr val="C00000"/>
                </a:solidFill>
                <a:effectLst>
                  <a:outerShdw blurRad="38100" dist="38100" dir="2700000" algn="tl">
                    <a:srgbClr val="000000"/>
                  </a:outerShdw>
                </a:effectLst>
                <a:latin typeface="+mn-lt"/>
              </a:rPr>
              <a:t>8. ĐIỀU TRỊ</a:t>
            </a:r>
          </a:p>
        </p:txBody>
      </p:sp>
      <p:sp>
        <p:nvSpPr>
          <p:cNvPr id="4" name="Text Placeholder 3"/>
          <p:cNvSpPr>
            <a:spLocks noGrp="1"/>
          </p:cNvSpPr>
          <p:nvPr>
            <p:ph type="body" sz="half" idx="1"/>
          </p:nvPr>
        </p:nvSpPr>
        <p:spPr>
          <a:xfrm>
            <a:off x="620713" y="978694"/>
            <a:ext cx="11001792" cy="4525963"/>
          </a:xfrm>
        </p:spPr>
        <p:txBody>
          <a:bodyPr/>
          <a:lstStyle/>
          <a:p>
            <a:r>
              <a:rPr lang="en-US" b="1" dirty="0" err="1">
                <a:solidFill>
                  <a:srgbClr val="0432FF"/>
                </a:solidFill>
              </a:rPr>
              <a:t>Phẫu</a:t>
            </a:r>
            <a:r>
              <a:rPr lang="en-US" b="1" dirty="0">
                <a:solidFill>
                  <a:srgbClr val="0432FF"/>
                </a:solidFill>
              </a:rPr>
              <a:t> </a:t>
            </a:r>
            <a:r>
              <a:rPr lang="en-US" b="1" dirty="0" err="1">
                <a:solidFill>
                  <a:srgbClr val="0432FF"/>
                </a:solidFill>
              </a:rPr>
              <a:t>thuật</a:t>
            </a:r>
            <a:r>
              <a:rPr lang="en-US" b="1" dirty="0">
                <a:solidFill>
                  <a:srgbClr val="0432FF"/>
                </a:solidFill>
              </a:rPr>
              <a:t> – </a:t>
            </a:r>
            <a:r>
              <a:rPr lang="en-US" b="1" dirty="0" err="1">
                <a:solidFill>
                  <a:srgbClr val="0432FF"/>
                </a:solidFill>
              </a:rPr>
              <a:t>Thủ</a:t>
            </a:r>
            <a:r>
              <a:rPr lang="en-US" b="1" dirty="0">
                <a:solidFill>
                  <a:srgbClr val="0432FF"/>
                </a:solidFill>
              </a:rPr>
              <a:t> </a:t>
            </a:r>
            <a:r>
              <a:rPr lang="en-US" b="1" dirty="0" err="1">
                <a:solidFill>
                  <a:srgbClr val="0432FF"/>
                </a:solidFill>
              </a:rPr>
              <a:t>thuật</a:t>
            </a:r>
            <a:r>
              <a:rPr lang="en-US" b="1" dirty="0">
                <a:solidFill>
                  <a:srgbClr val="0432FF"/>
                </a:solidFill>
              </a:rPr>
              <a:t> </a:t>
            </a:r>
            <a:r>
              <a:rPr lang="en-US" b="1" dirty="0" err="1">
                <a:solidFill>
                  <a:srgbClr val="0432FF"/>
                </a:solidFill>
              </a:rPr>
              <a:t>tạm</a:t>
            </a:r>
            <a:r>
              <a:rPr lang="en-US" b="1" dirty="0">
                <a:solidFill>
                  <a:srgbClr val="0432FF"/>
                </a:solidFill>
              </a:rPr>
              <a:t> </a:t>
            </a:r>
            <a:r>
              <a:rPr lang="en-US" b="1" dirty="0" err="1">
                <a:solidFill>
                  <a:srgbClr val="0432FF"/>
                </a:solidFill>
              </a:rPr>
              <a:t>thời</a:t>
            </a:r>
            <a:endParaRPr lang="en-US" b="1" dirty="0">
              <a:solidFill>
                <a:srgbClr val="0432FF"/>
              </a:solidFill>
            </a:endParaRPr>
          </a:p>
          <a:p>
            <a:pPr marL="717550" indent="-358775">
              <a:buFont typeface="Wingdings" panose="05000000000000000000" pitchFamily="2" charset="2"/>
              <a:buChar char="ü"/>
            </a:pPr>
            <a:r>
              <a:rPr lang="en-US" b="1" dirty="0" err="1"/>
              <a:t>Mục</a:t>
            </a:r>
            <a:r>
              <a:rPr lang="en-US" b="1" dirty="0"/>
              <a:t> </a:t>
            </a:r>
            <a:r>
              <a:rPr lang="en-US" b="1" dirty="0" err="1"/>
              <a:t>đích</a:t>
            </a:r>
            <a:r>
              <a:rPr lang="en-US" b="1" dirty="0"/>
              <a:t>: </a:t>
            </a:r>
            <a:r>
              <a:rPr lang="en-US" dirty="0" err="1"/>
              <a:t>tăng</a:t>
            </a:r>
            <a:r>
              <a:rPr lang="en-US" dirty="0"/>
              <a:t> </a:t>
            </a:r>
            <a:r>
              <a:rPr lang="en-US" dirty="0" err="1"/>
              <a:t>tưới</a:t>
            </a:r>
            <a:r>
              <a:rPr lang="en-US" dirty="0"/>
              <a:t> </a:t>
            </a:r>
            <a:r>
              <a:rPr lang="en-US" dirty="0" err="1"/>
              <a:t>máu</a:t>
            </a:r>
            <a:r>
              <a:rPr lang="en-US" dirty="0"/>
              <a:t> </a:t>
            </a:r>
            <a:r>
              <a:rPr lang="en-US" dirty="0" err="1"/>
              <a:t>phổi</a:t>
            </a:r>
            <a:r>
              <a:rPr lang="en-US" dirty="0"/>
              <a:t>, </a:t>
            </a:r>
            <a:r>
              <a:rPr lang="en-US" dirty="0" err="1"/>
              <a:t>giảm</a:t>
            </a:r>
            <a:r>
              <a:rPr lang="en-US" dirty="0"/>
              <a:t> </a:t>
            </a:r>
            <a:r>
              <a:rPr lang="en-US" dirty="0" err="1"/>
              <a:t>tím</a:t>
            </a:r>
            <a:r>
              <a:rPr lang="en-US" dirty="0"/>
              <a:t> </a:t>
            </a:r>
            <a:r>
              <a:rPr lang="en-US" dirty="0" err="1"/>
              <a:t>thiếu</a:t>
            </a:r>
            <a:r>
              <a:rPr lang="en-US" dirty="0"/>
              <a:t> oxy</a:t>
            </a:r>
          </a:p>
        </p:txBody>
      </p:sp>
      <p:grpSp>
        <p:nvGrpSpPr>
          <p:cNvPr id="3" name="Group 2"/>
          <p:cNvGrpSpPr/>
          <p:nvPr/>
        </p:nvGrpSpPr>
        <p:grpSpPr>
          <a:xfrm>
            <a:off x="262894" y="2514598"/>
            <a:ext cx="11717430" cy="4126834"/>
            <a:chOff x="262894" y="2514598"/>
            <a:chExt cx="11717430" cy="4126834"/>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894" y="2514598"/>
              <a:ext cx="6546014" cy="4126834"/>
            </a:xfrm>
            <a:prstGeom prst="rect">
              <a:avLst/>
            </a:prstGeom>
          </p:spPr>
        </p:pic>
        <p:grpSp>
          <p:nvGrpSpPr>
            <p:cNvPr id="2" name="Group 1"/>
            <p:cNvGrpSpPr/>
            <p:nvPr/>
          </p:nvGrpSpPr>
          <p:grpSpPr>
            <a:xfrm>
              <a:off x="7568744" y="2848581"/>
              <a:ext cx="4411580" cy="3224464"/>
              <a:chOff x="6978315" y="2310063"/>
              <a:chExt cx="4848727" cy="3445432"/>
            </a:xfrm>
          </p:grpSpPr>
          <p:pic>
            <p:nvPicPr>
              <p:cNvPr id="5" name="Picture 4"/>
              <p:cNvPicPr>
                <a:picLocks noChangeAspect="1"/>
              </p:cNvPicPr>
              <p:nvPr/>
            </p:nvPicPr>
            <p:blipFill rotWithShape="1">
              <a:blip r:embed="rId4"/>
              <a:srcRect l="20220" t="5231" r="17913" b="6244"/>
              <a:stretch>
                <a:fillRect/>
              </a:stretch>
            </p:blipFill>
            <p:spPr>
              <a:xfrm>
                <a:off x="6978315" y="2514599"/>
                <a:ext cx="3019927" cy="3240896"/>
              </a:xfrm>
              <a:prstGeom prst="rect">
                <a:avLst/>
              </a:prstGeom>
            </p:spPr>
          </p:pic>
          <p:sp>
            <p:nvSpPr>
              <p:cNvPr id="7" name="TextBox 6"/>
              <p:cNvSpPr txBox="1"/>
              <p:nvPr/>
            </p:nvSpPr>
            <p:spPr>
              <a:xfrm>
                <a:off x="9300411" y="2310063"/>
                <a:ext cx="2526631" cy="707886"/>
              </a:xfrm>
              <a:prstGeom prst="rect">
                <a:avLst/>
              </a:prstGeom>
              <a:noFill/>
            </p:spPr>
            <p:txBody>
              <a:bodyPr wrap="square" rtlCol="0">
                <a:spAutoFit/>
              </a:bodyPr>
              <a:lstStyle/>
              <a:p>
                <a:r>
                  <a:rPr lang="en-US" sz="2000" b="1" dirty="0"/>
                  <a:t>PDA stent </a:t>
                </a:r>
                <a:r>
                  <a:rPr lang="en-US" sz="2000" b="1" dirty="0" err="1"/>
                  <a:t>hoặc</a:t>
                </a:r>
                <a:r>
                  <a:rPr lang="en-US" sz="2000" b="1" dirty="0"/>
                  <a:t> TTM PGE1 </a:t>
                </a:r>
                <a:r>
                  <a:rPr lang="en-US" sz="2000" b="1" dirty="0" err="1"/>
                  <a:t>giữ</a:t>
                </a:r>
                <a:r>
                  <a:rPr lang="en-US" sz="2000" b="1" dirty="0"/>
                  <a:t> PDA</a:t>
                </a:r>
              </a:p>
            </p:txBody>
          </p:sp>
          <p:cxnSp>
            <p:nvCxnSpPr>
              <p:cNvPr id="9" name="Straight Arrow Connector 8"/>
              <p:cNvCxnSpPr/>
              <p:nvPr/>
            </p:nvCxnSpPr>
            <p:spPr>
              <a:xfrm flipH="1">
                <a:off x="8843211" y="2978658"/>
                <a:ext cx="553453" cy="4022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905000" y="76200"/>
            <a:ext cx="8153400" cy="1143000"/>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8. ĐIỀU TRỊ</a:t>
            </a:r>
          </a:p>
        </p:txBody>
      </p:sp>
      <p:sp>
        <p:nvSpPr>
          <p:cNvPr id="59395" name="Rectangle 3"/>
          <p:cNvSpPr>
            <a:spLocks noGrp="1" noChangeArrowheads="1"/>
          </p:cNvSpPr>
          <p:nvPr>
            <p:ph type="body" sz="half" idx="1"/>
          </p:nvPr>
        </p:nvSpPr>
        <p:spPr>
          <a:xfrm>
            <a:off x="457201" y="1106904"/>
            <a:ext cx="11405936" cy="5534527"/>
          </a:xfrm>
        </p:spPr>
        <p:txBody>
          <a:bodyPr>
            <a:noAutofit/>
          </a:bodyPr>
          <a:lstStyle/>
          <a:p>
            <a:pPr marL="358775" lvl="1" indent="-347980" eaLnBrk="1" hangingPunct="1">
              <a:lnSpc>
                <a:spcPct val="100000"/>
              </a:lnSpc>
              <a:spcBef>
                <a:spcPts val="0"/>
              </a:spcBef>
              <a:defRPr/>
            </a:pPr>
            <a:r>
              <a:rPr lang="en-US" b="1" dirty="0" err="1">
                <a:solidFill>
                  <a:srgbClr val="0432FF"/>
                </a:solidFill>
              </a:rPr>
              <a:t>Phẫu</a:t>
            </a:r>
            <a:r>
              <a:rPr lang="en-US" b="1" dirty="0">
                <a:solidFill>
                  <a:srgbClr val="0432FF"/>
                </a:solidFill>
              </a:rPr>
              <a:t> </a:t>
            </a:r>
            <a:r>
              <a:rPr lang="en-US" b="1" dirty="0" err="1">
                <a:solidFill>
                  <a:srgbClr val="0432FF"/>
                </a:solidFill>
              </a:rPr>
              <a:t>thuật</a:t>
            </a:r>
            <a:r>
              <a:rPr lang="en-US" b="1" dirty="0">
                <a:solidFill>
                  <a:srgbClr val="0432FF"/>
                </a:solidFill>
              </a:rPr>
              <a:t> – </a:t>
            </a:r>
            <a:r>
              <a:rPr lang="en-US" b="1" dirty="0" err="1">
                <a:solidFill>
                  <a:srgbClr val="0432FF"/>
                </a:solidFill>
              </a:rPr>
              <a:t>Thủ</a:t>
            </a:r>
            <a:r>
              <a:rPr lang="en-US" b="1" dirty="0">
                <a:solidFill>
                  <a:srgbClr val="0432FF"/>
                </a:solidFill>
              </a:rPr>
              <a:t> </a:t>
            </a:r>
            <a:r>
              <a:rPr lang="en-US" b="1" dirty="0" err="1">
                <a:solidFill>
                  <a:srgbClr val="0432FF"/>
                </a:solidFill>
              </a:rPr>
              <a:t>thuật</a:t>
            </a:r>
            <a:r>
              <a:rPr lang="en-US" b="1" dirty="0">
                <a:solidFill>
                  <a:srgbClr val="0432FF"/>
                </a:solidFill>
              </a:rPr>
              <a:t> </a:t>
            </a:r>
            <a:r>
              <a:rPr lang="en-US" b="1" dirty="0" err="1">
                <a:solidFill>
                  <a:srgbClr val="0432FF"/>
                </a:solidFill>
              </a:rPr>
              <a:t>tạm</a:t>
            </a:r>
            <a:r>
              <a:rPr lang="en-US" b="1" dirty="0">
                <a:solidFill>
                  <a:srgbClr val="0432FF"/>
                </a:solidFill>
              </a:rPr>
              <a:t> </a:t>
            </a:r>
            <a:r>
              <a:rPr lang="en-US" b="1" dirty="0" err="1">
                <a:solidFill>
                  <a:srgbClr val="0432FF"/>
                </a:solidFill>
              </a:rPr>
              <a:t>thời</a:t>
            </a:r>
            <a:endParaRPr lang="en-US" b="1" dirty="0">
              <a:solidFill>
                <a:srgbClr val="0432FF"/>
              </a:solidFill>
            </a:endParaRPr>
          </a:p>
          <a:p>
            <a:pPr marL="717550" lvl="1" indent="-358775" eaLnBrk="1" hangingPunct="1">
              <a:lnSpc>
                <a:spcPct val="100000"/>
              </a:lnSpc>
              <a:spcBef>
                <a:spcPts val="0"/>
              </a:spcBef>
              <a:buFont typeface="Wingdings" panose="05000000000000000000" pitchFamily="2" charset="2"/>
              <a:buChar char="ü"/>
              <a:defRPr/>
            </a:pPr>
            <a:r>
              <a:rPr lang="en-US" b="1" dirty="0" err="1"/>
              <a:t>Chỉ</a:t>
            </a:r>
            <a:r>
              <a:rPr lang="en-US" b="1" dirty="0"/>
              <a:t> </a:t>
            </a:r>
            <a:r>
              <a:rPr lang="en-US" b="1" dirty="0" err="1"/>
              <a:t>định</a:t>
            </a:r>
            <a:endParaRPr lang="en-US" b="1" dirty="0"/>
          </a:p>
          <a:p>
            <a:pPr marL="898525" lvl="1" indent="-180975">
              <a:lnSpc>
                <a:spcPct val="120000"/>
              </a:lnSpc>
              <a:spcBef>
                <a:spcPts val="0"/>
              </a:spcBef>
              <a:buFont typeface="Helvetica" pitchFamily="2" charset="0"/>
              <a:buChar char="-"/>
              <a:defRPr/>
            </a:pPr>
            <a:r>
              <a:rPr lang="en-US" b="1" i="1" dirty="0" err="1"/>
              <a:t>Các</a:t>
            </a:r>
            <a:r>
              <a:rPr lang="en-US" b="1" i="1" dirty="0"/>
              <a:t> </a:t>
            </a:r>
            <a:r>
              <a:rPr lang="en-US" b="1" i="1" dirty="0" err="1"/>
              <a:t>nhánh</a:t>
            </a:r>
            <a:r>
              <a:rPr lang="en-US" b="1" i="1" dirty="0"/>
              <a:t> ĐMP </a:t>
            </a:r>
            <a:r>
              <a:rPr lang="en-US" b="1" i="1" dirty="0" err="1"/>
              <a:t>quá</a:t>
            </a:r>
            <a:r>
              <a:rPr lang="en-US" b="1" i="1" dirty="0"/>
              <a:t> </a:t>
            </a:r>
            <a:r>
              <a:rPr lang="en-US" b="1" i="1" dirty="0" err="1"/>
              <a:t>nhỏ</a:t>
            </a:r>
            <a:r>
              <a:rPr lang="en-US" b="1" i="1" dirty="0"/>
              <a:t>:</a:t>
            </a:r>
          </a:p>
          <a:p>
            <a:pPr lvl="2">
              <a:lnSpc>
                <a:spcPct val="120000"/>
              </a:lnSpc>
              <a:spcBef>
                <a:spcPts val="0"/>
              </a:spcBef>
              <a:defRPr/>
            </a:pPr>
            <a:r>
              <a:rPr lang="en-US" sz="2400" dirty="0" err="1"/>
              <a:t>Chỉ</a:t>
            </a:r>
            <a:r>
              <a:rPr lang="en-US" sz="2400" dirty="0"/>
              <a:t> </a:t>
            </a:r>
            <a:r>
              <a:rPr lang="en-US" sz="2400" dirty="0" err="1"/>
              <a:t>số</a:t>
            </a:r>
            <a:r>
              <a:rPr lang="en-US" sz="2400" dirty="0"/>
              <a:t> Mac Goon: (LPA + RPA)/</a:t>
            </a:r>
            <a:r>
              <a:rPr lang="en-US" sz="2400" dirty="0" err="1"/>
              <a:t>AOd</a:t>
            </a:r>
            <a:r>
              <a:rPr lang="en-US" sz="2400" dirty="0"/>
              <a:t> &lt; 0,8 (</a:t>
            </a:r>
            <a:r>
              <a:rPr lang="en-US" sz="2400" dirty="0" err="1"/>
              <a:t>bình</a:t>
            </a:r>
            <a:r>
              <a:rPr lang="en-US" sz="2400" dirty="0"/>
              <a:t> </a:t>
            </a:r>
            <a:r>
              <a:rPr lang="en-US" sz="2400" dirty="0" err="1"/>
              <a:t>thường</a:t>
            </a:r>
            <a:r>
              <a:rPr lang="en-US" sz="2400" dirty="0"/>
              <a:t> = 2,1)</a:t>
            </a:r>
          </a:p>
          <a:p>
            <a:pPr lvl="2">
              <a:lnSpc>
                <a:spcPct val="120000"/>
              </a:lnSpc>
              <a:spcBef>
                <a:spcPts val="0"/>
              </a:spcBef>
              <a:defRPr/>
            </a:pPr>
            <a:r>
              <a:rPr lang="en-US" sz="2400" dirty="0" err="1"/>
              <a:t>Chỉ</a:t>
            </a:r>
            <a:r>
              <a:rPr lang="en-US" sz="2400" dirty="0"/>
              <a:t> </a:t>
            </a:r>
            <a:r>
              <a:rPr lang="en-US" sz="2400" dirty="0" err="1"/>
              <a:t>số</a:t>
            </a:r>
            <a:r>
              <a:rPr lang="en-US" sz="2400" dirty="0"/>
              <a:t> Nakata: </a:t>
            </a:r>
            <a:r>
              <a:rPr lang="en-US" sz="2400" dirty="0" err="1"/>
              <a:t>bình</a:t>
            </a:r>
            <a:r>
              <a:rPr lang="en-US" sz="2400" dirty="0"/>
              <a:t> </a:t>
            </a:r>
            <a:r>
              <a:rPr lang="en-US" sz="2400" dirty="0" err="1"/>
              <a:t>thường</a:t>
            </a:r>
            <a:r>
              <a:rPr lang="en-US" sz="2400" dirty="0"/>
              <a:t> &gt; 200 mm</a:t>
            </a:r>
            <a:r>
              <a:rPr lang="en-US" sz="2400" baseline="30000" dirty="0"/>
              <a:t>2</a:t>
            </a:r>
            <a:r>
              <a:rPr lang="en-US" sz="2400" dirty="0"/>
              <a:t>/m</a:t>
            </a:r>
            <a:r>
              <a:rPr lang="en-US" sz="2400" baseline="30000" dirty="0"/>
              <a:t>2</a:t>
            </a:r>
          </a:p>
          <a:p>
            <a:pPr marL="914400" lvl="2" indent="247650">
              <a:lnSpc>
                <a:spcPct val="120000"/>
              </a:lnSpc>
              <a:spcBef>
                <a:spcPts val="0"/>
              </a:spcBef>
              <a:buNone/>
              <a:defRPr/>
            </a:pPr>
            <a:r>
              <a:rPr lang="en-US" sz="2400" dirty="0"/>
              <a:t>(</a:t>
            </a:r>
            <a:r>
              <a:rPr lang="en-US" sz="2400" dirty="0" err="1"/>
              <a:t>diện</a:t>
            </a:r>
            <a:r>
              <a:rPr lang="en-US" sz="2400" dirty="0"/>
              <a:t> </a:t>
            </a:r>
            <a:r>
              <a:rPr lang="en-US" sz="2400" dirty="0" err="1"/>
              <a:t>tích</a:t>
            </a:r>
            <a:r>
              <a:rPr lang="en-US" sz="2400" dirty="0"/>
              <a:t> </a:t>
            </a:r>
            <a:r>
              <a:rPr lang="en-US" sz="2400" dirty="0" err="1"/>
              <a:t>cắt</a:t>
            </a:r>
            <a:r>
              <a:rPr lang="en-US" sz="2400" dirty="0"/>
              <a:t> </a:t>
            </a:r>
            <a:r>
              <a:rPr lang="en-US" sz="2400" dirty="0" err="1"/>
              <a:t>ngang</a:t>
            </a:r>
            <a:r>
              <a:rPr lang="en-US" sz="2400" dirty="0"/>
              <a:t> LPA + </a:t>
            </a:r>
            <a:r>
              <a:rPr lang="en-US" sz="2400" dirty="0" err="1"/>
              <a:t>diện</a:t>
            </a:r>
            <a:r>
              <a:rPr lang="en-US" sz="2400" dirty="0"/>
              <a:t> </a:t>
            </a:r>
            <a:r>
              <a:rPr lang="en-US" sz="2400" dirty="0" err="1"/>
              <a:t>tích</a:t>
            </a:r>
            <a:r>
              <a:rPr lang="en-US" sz="2400" dirty="0"/>
              <a:t> </a:t>
            </a:r>
            <a:r>
              <a:rPr lang="en-US" sz="2400" dirty="0" err="1"/>
              <a:t>cắt</a:t>
            </a:r>
            <a:r>
              <a:rPr lang="en-US" sz="2400" dirty="0"/>
              <a:t> </a:t>
            </a:r>
            <a:r>
              <a:rPr lang="en-US" sz="2400" dirty="0" err="1"/>
              <a:t>ngang</a:t>
            </a:r>
            <a:r>
              <a:rPr lang="en-US" sz="2400" dirty="0"/>
              <a:t> RPA)/BSA &lt; 150 mm</a:t>
            </a:r>
            <a:r>
              <a:rPr lang="en-US" sz="2400" baseline="30000" dirty="0"/>
              <a:t>2</a:t>
            </a:r>
            <a:r>
              <a:rPr lang="en-US" sz="2400" dirty="0"/>
              <a:t>/m</a:t>
            </a:r>
            <a:r>
              <a:rPr lang="en-US" sz="2400" baseline="30000" dirty="0"/>
              <a:t>2</a:t>
            </a:r>
          </a:p>
          <a:p>
            <a:pPr marL="898525" lvl="1" indent="-180975" eaLnBrk="1" hangingPunct="1">
              <a:lnSpc>
                <a:spcPct val="100000"/>
              </a:lnSpc>
              <a:spcBef>
                <a:spcPts val="600"/>
              </a:spcBef>
              <a:buFont typeface="Helvetica" pitchFamily="2" charset="0"/>
              <a:buChar char="-"/>
              <a:defRPr/>
            </a:pPr>
            <a:r>
              <a:rPr lang="en-US" b="1" i="1" dirty="0" err="1"/>
              <a:t>Sơ</a:t>
            </a:r>
            <a:r>
              <a:rPr lang="en-US" b="1" i="1" dirty="0"/>
              <a:t> </a:t>
            </a:r>
            <a:r>
              <a:rPr lang="en-US" b="1" i="1" dirty="0" err="1"/>
              <a:t>sinh</a:t>
            </a:r>
            <a:r>
              <a:rPr lang="en-US" b="1" i="1" dirty="0"/>
              <a:t>:</a:t>
            </a:r>
            <a:r>
              <a:rPr lang="en-US" dirty="0"/>
              <a:t> TOF </a:t>
            </a:r>
            <a:r>
              <a:rPr lang="en-US" dirty="0" err="1"/>
              <a:t>kèm</a:t>
            </a:r>
            <a:r>
              <a:rPr lang="en-US" dirty="0"/>
              <a:t> </a:t>
            </a:r>
            <a:r>
              <a:rPr lang="en-US" dirty="0" err="1"/>
              <a:t>không</a:t>
            </a:r>
            <a:r>
              <a:rPr lang="en-US" dirty="0"/>
              <a:t> </a:t>
            </a:r>
            <a:r>
              <a:rPr lang="en-US" dirty="0" err="1"/>
              <a:t>lỗ</a:t>
            </a:r>
            <a:r>
              <a:rPr lang="en-US" dirty="0"/>
              <a:t> van ĐMP</a:t>
            </a:r>
          </a:p>
          <a:p>
            <a:pPr marL="898525" lvl="1" indent="-180975" eaLnBrk="1" hangingPunct="1">
              <a:lnSpc>
                <a:spcPct val="100000"/>
              </a:lnSpc>
              <a:spcBef>
                <a:spcPts val="600"/>
              </a:spcBef>
              <a:buFont typeface="Helvetica" pitchFamily="2" charset="0"/>
              <a:buChar char="-"/>
              <a:defRPr/>
            </a:pPr>
            <a:r>
              <a:rPr lang="en-US" b="1" i="1" dirty="0"/>
              <a:t>&lt; 3-4 </a:t>
            </a:r>
            <a:r>
              <a:rPr lang="en-US" b="1" i="1" dirty="0" err="1"/>
              <a:t>tháng</a:t>
            </a:r>
            <a:r>
              <a:rPr lang="en-US" b="1" i="1" dirty="0"/>
              <a:t> </a:t>
            </a:r>
            <a:r>
              <a:rPr lang="en-US" b="1" i="1" dirty="0" err="1"/>
              <a:t>tuổi</a:t>
            </a:r>
            <a:r>
              <a:rPr lang="en-US" b="1" i="1" dirty="0"/>
              <a:t>  </a:t>
            </a:r>
            <a:r>
              <a:rPr lang="en-US" b="1" i="1" dirty="0" err="1"/>
              <a:t>hoặc</a:t>
            </a:r>
            <a:r>
              <a:rPr lang="en-US" b="1" i="1" dirty="0"/>
              <a:t> </a:t>
            </a:r>
            <a:r>
              <a:rPr lang="en-US" b="1" i="1" dirty="0" err="1"/>
              <a:t>cân</a:t>
            </a:r>
            <a:r>
              <a:rPr lang="en-US" b="1" i="1" dirty="0"/>
              <a:t> </a:t>
            </a:r>
            <a:r>
              <a:rPr lang="en-US" b="1" i="1" dirty="0" err="1"/>
              <a:t>nặng</a:t>
            </a:r>
            <a:r>
              <a:rPr lang="en-US" b="1" i="1" dirty="0"/>
              <a:t> &lt; 2,5 kg </a:t>
            </a:r>
            <a:r>
              <a:rPr lang="en-US" dirty="0" err="1"/>
              <a:t>lên</a:t>
            </a:r>
            <a:r>
              <a:rPr lang="en-US" dirty="0"/>
              <a:t> </a:t>
            </a:r>
            <a:r>
              <a:rPr lang="en-US" dirty="0" err="1"/>
              <a:t>cơn</a:t>
            </a:r>
            <a:r>
              <a:rPr lang="en-US" dirty="0"/>
              <a:t> </a:t>
            </a:r>
            <a:r>
              <a:rPr lang="en-US" dirty="0" err="1"/>
              <a:t>tím</a:t>
            </a:r>
            <a:r>
              <a:rPr lang="en-US" dirty="0"/>
              <a:t> </a:t>
            </a:r>
            <a:r>
              <a:rPr lang="en-US" dirty="0" err="1"/>
              <a:t>thường</a:t>
            </a:r>
            <a:r>
              <a:rPr lang="en-US" dirty="0"/>
              <a:t> </a:t>
            </a:r>
            <a:r>
              <a:rPr lang="en-US" dirty="0" err="1"/>
              <a:t>xuyên</a:t>
            </a:r>
            <a:r>
              <a:rPr lang="en-US" dirty="0"/>
              <a:t> </a:t>
            </a:r>
            <a:r>
              <a:rPr lang="en-US" dirty="0" err="1"/>
              <a:t>không</a:t>
            </a:r>
            <a:r>
              <a:rPr lang="en-US" dirty="0"/>
              <a:t> </a:t>
            </a:r>
            <a:r>
              <a:rPr lang="en-US" dirty="0" err="1"/>
              <a:t>kiểm</a:t>
            </a:r>
            <a:r>
              <a:rPr lang="en-US" dirty="0"/>
              <a:t> </a:t>
            </a:r>
            <a:r>
              <a:rPr lang="en-US" dirty="0" err="1"/>
              <a:t>soát</a:t>
            </a:r>
            <a:r>
              <a:rPr lang="en-US" dirty="0"/>
              <a:t> </a:t>
            </a:r>
            <a:r>
              <a:rPr lang="en-US" dirty="0" err="1"/>
              <a:t>được</a:t>
            </a:r>
            <a:r>
              <a:rPr lang="en-US" dirty="0"/>
              <a:t> </a:t>
            </a:r>
            <a:r>
              <a:rPr lang="en-US" dirty="0" err="1"/>
              <a:t>bằng</a:t>
            </a:r>
            <a:r>
              <a:rPr lang="en-US" dirty="0"/>
              <a:t> </a:t>
            </a:r>
            <a:r>
              <a:rPr lang="en-US" dirty="0" err="1"/>
              <a:t>thuốc</a:t>
            </a:r>
            <a:endParaRPr lang="en-US" dirty="0"/>
          </a:p>
          <a:p>
            <a:pPr marL="898525" lvl="1" indent="-180975" eaLnBrk="1" hangingPunct="1">
              <a:lnSpc>
                <a:spcPct val="100000"/>
              </a:lnSpc>
              <a:spcBef>
                <a:spcPts val="600"/>
              </a:spcBef>
              <a:buFont typeface="Helvetica" pitchFamily="2" charset="0"/>
              <a:buChar char="-"/>
              <a:defRPr/>
            </a:pPr>
            <a:r>
              <a:rPr lang="en-US" b="1" i="1" dirty="0"/>
              <a:t>&lt; 1 </a:t>
            </a:r>
            <a:r>
              <a:rPr lang="en-US" b="1" i="1" dirty="0" err="1"/>
              <a:t>tuổi</a:t>
            </a:r>
            <a:r>
              <a:rPr lang="en-US" b="1" i="1" dirty="0"/>
              <a:t>, </a:t>
            </a:r>
            <a:r>
              <a:rPr lang="en-US" b="1" i="1" dirty="0" err="1"/>
              <a:t>lên</a:t>
            </a:r>
            <a:r>
              <a:rPr lang="en-US" b="1" i="1" dirty="0"/>
              <a:t> </a:t>
            </a:r>
            <a:r>
              <a:rPr lang="en-US" b="1" i="1" dirty="0" err="1"/>
              <a:t>cơn</a:t>
            </a:r>
            <a:r>
              <a:rPr lang="en-US" b="1" i="1" dirty="0"/>
              <a:t> </a:t>
            </a:r>
            <a:r>
              <a:rPr lang="en-US" b="1" i="1" dirty="0" err="1"/>
              <a:t>tím</a:t>
            </a:r>
            <a:r>
              <a:rPr lang="en-US" b="1" i="1" dirty="0"/>
              <a:t> </a:t>
            </a:r>
            <a:r>
              <a:rPr lang="en-US" b="1" i="1" dirty="0" err="1"/>
              <a:t>không</a:t>
            </a:r>
            <a:r>
              <a:rPr lang="en-US" b="1" i="1" dirty="0"/>
              <a:t> </a:t>
            </a:r>
            <a:r>
              <a:rPr lang="en-US" b="1" i="1" dirty="0" err="1"/>
              <a:t>kiểm</a:t>
            </a:r>
            <a:r>
              <a:rPr lang="en-US" b="1" i="1" dirty="0"/>
              <a:t> </a:t>
            </a:r>
            <a:r>
              <a:rPr lang="en-US" b="1" i="1" dirty="0" err="1"/>
              <a:t>soát</a:t>
            </a:r>
            <a:r>
              <a:rPr lang="en-US" b="1" i="1" dirty="0"/>
              <a:t> </a:t>
            </a:r>
            <a:r>
              <a:rPr lang="en-US" b="1" i="1" dirty="0" err="1"/>
              <a:t>được</a:t>
            </a:r>
            <a:r>
              <a:rPr lang="en-US" b="1" i="1" dirty="0"/>
              <a:t>, </a:t>
            </a:r>
            <a:r>
              <a:rPr lang="en-US" b="1" i="1" dirty="0" err="1"/>
              <a:t>có</a:t>
            </a:r>
            <a:endParaRPr lang="en-US" b="1" i="1" dirty="0"/>
          </a:p>
          <a:p>
            <a:pPr lvl="2" eaLnBrk="1" hangingPunct="1">
              <a:lnSpc>
                <a:spcPct val="120000"/>
              </a:lnSpc>
              <a:spcBef>
                <a:spcPts val="0"/>
              </a:spcBef>
              <a:defRPr/>
            </a:pPr>
            <a:r>
              <a:rPr lang="en-US" sz="2400" dirty="0" err="1"/>
              <a:t>thiểu</a:t>
            </a:r>
            <a:r>
              <a:rPr lang="en-US" sz="2400" dirty="0"/>
              <a:t> </a:t>
            </a:r>
            <a:r>
              <a:rPr lang="en-US" sz="2400" dirty="0" err="1"/>
              <a:t>sản</a:t>
            </a:r>
            <a:r>
              <a:rPr lang="en-US" sz="2400" dirty="0"/>
              <a:t> </a:t>
            </a:r>
            <a:r>
              <a:rPr lang="en-US" sz="2400" dirty="0" err="1"/>
              <a:t>vòng</a:t>
            </a:r>
            <a:r>
              <a:rPr lang="en-US" sz="2400" dirty="0"/>
              <a:t> van ĐMP </a:t>
            </a:r>
          </a:p>
          <a:p>
            <a:pPr lvl="2" eaLnBrk="1" hangingPunct="1">
              <a:lnSpc>
                <a:spcPct val="120000"/>
              </a:lnSpc>
              <a:spcBef>
                <a:spcPts val="0"/>
              </a:spcBef>
              <a:defRPr/>
            </a:pPr>
            <a:r>
              <a:rPr lang="en-US" sz="2400" dirty="0" err="1"/>
              <a:t>giải</a:t>
            </a:r>
            <a:r>
              <a:rPr lang="en-US" sz="2400" dirty="0"/>
              <a:t> </a:t>
            </a:r>
            <a:r>
              <a:rPr lang="en-US" sz="2400" dirty="0" err="1"/>
              <a:t>phẫu</a:t>
            </a:r>
            <a:r>
              <a:rPr lang="en-US" sz="2400" dirty="0"/>
              <a:t> ĐM </a:t>
            </a:r>
            <a:r>
              <a:rPr lang="en-US" sz="2400" dirty="0" err="1"/>
              <a:t>vành</a:t>
            </a:r>
            <a:r>
              <a:rPr lang="en-US" sz="2400" dirty="0"/>
              <a:t> </a:t>
            </a:r>
            <a:r>
              <a:rPr lang="en-US" sz="2400" dirty="0" err="1"/>
              <a:t>không</a:t>
            </a:r>
            <a:r>
              <a:rPr lang="en-US" sz="2400" dirty="0"/>
              <a:t> </a:t>
            </a:r>
            <a:r>
              <a:rPr lang="en-US" sz="2400" dirty="0" err="1"/>
              <a:t>thuận</a:t>
            </a:r>
            <a:r>
              <a:rPr lang="en-US" sz="2400" dirty="0"/>
              <a:t> </a:t>
            </a:r>
            <a:r>
              <a:rPr lang="en-US" sz="2400" dirty="0" err="1"/>
              <a:t>lợi</a:t>
            </a:r>
            <a:r>
              <a:rPr lang="en-US" sz="2400" dirty="0"/>
              <a:t> </a:t>
            </a:r>
            <a:r>
              <a:rPr lang="en-US" sz="2400" dirty="0" err="1"/>
              <a:t>cho</a:t>
            </a:r>
            <a:r>
              <a:rPr lang="en-US" sz="2400" dirty="0"/>
              <a:t> </a:t>
            </a:r>
            <a:r>
              <a:rPr lang="en-US" sz="2400" dirty="0" err="1"/>
              <a:t>phẫu</a:t>
            </a:r>
            <a:r>
              <a:rPr lang="en-US" sz="2400" dirty="0"/>
              <a:t> </a:t>
            </a:r>
            <a:r>
              <a:rPr lang="en-US" sz="2400" dirty="0" err="1"/>
              <a:t>thuật</a:t>
            </a:r>
            <a:r>
              <a:rPr lang="en-US" sz="2400" dirty="0"/>
              <a:t> </a:t>
            </a:r>
            <a:r>
              <a:rPr lang="en-US" sz="2400" dirty="0" err="1"/>
              <a:t>triệt</a:t>
            </a:r>
            <a:r>
              <a:rPr lang="en-US" sz="2400" dirty="0"/>
              <a:t> </a:t>
            </a:r>
            <a:r>
              <a:rPr lang="en-US" sz="2400" dirty="0" err="1"/>
              <a:t>để</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764631" y="112294"/>
            <a:ext cx="8229600" cy="717884"/>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8. ĐIỀU TRỊ</a:t>
            </a:r>
          </a:p>
        </p:txBody>
      </p:sp>
      <p:sp>
        <p:nvSpPr>
          <p:cNvPr id="58370" name="Rectangle 3"/>
          <p:cNvSpPr>
            <a:spLocks noGrp="1" noChangeArrowheads="1"/>
          </p:cNvSpPr>
          <p:nvPr>
            <p:ph idx="1"/>
          </p:nvPr>
        </p:nvSpPr>
        <p:spPr>
          <a:xfrm>
            <a:off x="409073" y="938463"/>
            <a:ext cx="11646569" cy="5562600"/>
          </a:xfrm>
        </p:spPr>
        <p:txBody>
          <a:bodyPr>
            <a:noAutofit/>
          </a:bodyPr>
          <a:lstStyle/>
          <a:p>
            <a:pPr eaLnBrk="1" hangingPunct="1"/>
            <a:r>
              <a:rPr lang="en-US" altLang="en-US" sz="2600" b="1" dirty="0" err="1">
                <a:solidFill>
                  <a:srgbClr val="0432FF"/>
                </a:solidFill>
              </a:rPr>
              <a:t>Phẫu</a:t>
            </a:r>
            <a:r>
              <a:rPr lang="en-US" altLang="en-US" sz="2600" b="1" dirty="0">
                <a:solidFill>
                  <a:srgbClr val="0432FF"/>
                </a:solidFill>
              </a:rPr>
              <a:t> </a:t>
            </a:r>
            <a:r>
              <a:rPr lang="en-US" altLang="en-US" sz="2600" b="1" dirty="0" err="1">
                <a:solidFill>
                  <a:srgbClr val="0432FF"/>
                </a:solidFill>
              </a:rPr>
              <a:t>thuật</a:t>
            </a:r>
            <a:r>
              <a:rPr lang="en-US" altLang="en-US" sz="2600" b="1" dirty="0">
                <a:solidFill>
                  <a:srgbClr val="0432FF"/>
                </a:solidFill>
              </a:rPr>
              <a:t> </a:t>
            </a:r>
            <a:r>
              <a:rPr lang="en-US" altLang="en-US" sz="2600" b="1" dirty="0" err="1">
                <a:solidFill>
                  <a:srgbClr val="0432FF"/>
                </a:solidFill>
              </a:rPr>
              <a:t>hoàn</a:t>
            </a:r>
            <a:r>
              <a:rPr lang="en-US" altLang="en-US" sz="2600" b="1" dirty="0">
                <a:solidFill>
                  <a:srgbClr val="0432FF"/>
                </a:solidFill>
              </a:rPr>
              <a:t> </a:t>
            </a:r>
            <a:r>
              <a:rPr lang="en-US" altLang="en-US" sz="2600" b="1" dirty="0" err="1">
                <a:solidFill>
                  <a:srgbClr val="0432FF"/>
                </a:solidFill>
              </a:rPr>
              <a:t>toàn</a:t>
            </a:r>
            <a:endParaRPr lang="en-US" altLang="en-US" sz="2600" b="1" dirty="0">
              <a:solidFill>
                <a:srgbClr val="0432FF"/>
              </a:solidFill>
            </a:endParaRPr>
          </a:p>
          <a:p>
            <a:pPr lvl="1" eaLnBrk="1" hangingPunct="1">
              <a:buFont typeface="Wingdings" panose="05000000000000000000" pitchFamily="2" charset="2"/>
              <a:buChar char="ü"/>
            </a:pPr>
            <a:r>
              <a:rPr lang="en-US" altLang="en-US" b="1" dirty="0" err="1"/>
              <a:t>Thời</a:t>
            </a:r>
            <a:r>
              <a:rPr lang="en-US" altLang="en-US" b="1" dirty="0"/>
              <a:t> </a:t>
            </a:r>
            <a:r>
              <a:rPr lang="en-US" altLang="en-US" b="1" dirty="0" err="1"/>
              <a:t>điểm</a:t>
            </a:r>
            <a:r>
              <a:rPr lang="en-US" altLang="en-US" b="1" dirty="0"/>
              <a:t>: </a:t>
            </a:r>
            <a:r>
              <a:rPr lang="en-US" altLang="en-US" dirty="0" err="1"/>
              <a:t>tuỳ</a:t>
            </a:r>
            <a:r>
              <a:rPr lang="en-US" altLang="en-US" dirty="0"/>
              <a:t> </a:t>
            </a:r>
            <a:r>
              <a:rPr lang="en-US" altLang="en-US" dirty="0" err="1"/>
              <a:t>trung</a:t>
            </a:r>
            <a:r>
              <a:rPr lang="en-US" altLang="en-US" dirty="0"/>
              <a:t> </a:t>
            </a:r>
            <a:r>
              <a:rPr lang="en-US" altLang="en-US" dirty="0" err="1"/>
              <a:t>tâm</a:t>
            </a:r>
            <a:endParaRPr lang="en-US" altLang="en-US" dirty="0"/>
          </a:p>
          <a:p>
            <a:pPr lvl="2" eaLnBrk="1" hangingPunct="1">
              <a:buFont typeface="Helvetica" pitchFamily="2" charset="0"/>
              <a:buChar char="-"/>
            </a:pPr>
            <a:r>
              <a:rPr lang="en-US" altLang="en-US" sz="2400" dirty="0" err="1"/>
              <a:t>Có</a:t>
            </a:r>
            <a:r>
              <a:rPr lang="en-US" altLang="en-US" sz="2400" dirty="0"/>
              <a:t> </a:t>
            </a:r>
            <a:r>
              <a:rPr lang="en-US" altLang="en-US" sz="2400" dirty="0" err="1"/>
              <a:t>kinh</a:t>
            </a:r>
            <a:r>
              <a:rPr lang="en-US" altLang="en-US" sz="2400" dirty="0"/>
              <a:t> </a:t>
            </a:r>
            <a:r>
              <a:rPr lang="en-US" altLang="en-US" sz="2400" dirty="0" err="1"/>
              <a:t>nghiêm</a:t>
            </a:r>
            <a:r>
              <a:rPr lang="en-US" altLang="en-US" sz="2400" dirty="0"/>
              <a:t> </a:t>
            </a:r>
            <a:r>
              <a:rPr lang="en-US" altLang="en-US" sz="2400" dirty="0" err="1"/>
              <a:t>và</a:t>
            </a:r>
            <a:r>
              <a:rPr lang="en-US" altLang="en-US" sz="2400" dirty="0"/>
              <a:t> </a:t>
            </a:r>
            <a:r>
              <a:rPr lang="en-US" altLang="en-US" sz="2400" dirty="0" err="1"/>
              <a:t>kỹ</a:t>
            </a:r>
            <a:r>
              <a:rPr lang="en-US" altLang="en-US" sz="2400" dirty="0"/>
              <a:t> </a:t>
            </a:r>
            <a:r>
              <a:rPr lang="en-US" altLang="en-US" sz="2400" dirty="0" err="1"/>
              <a:t>năng</a:t>
            </a:r>
            <a:r>
              <a:rPr lang="en-US" altLang="en-US" sz="2400" dirty="0"/>
              <a:t> </a:t>
            </a:r>
            <a:r>
              <a:rPr lang="en-US" altLang="en-US" sz="2400" dirty="0" err="1"/>
              <a:t>tốt</a:t>
            </a:r>
            <a:r>
              <a:rPr lang="en-US" altLang="en-US" sz="2400" dirty="0"/>
              <a:t> : </a:t>
            </a:r>
            <a:r>
              <a:rPr lang="en-US" altLang="en-US" sz="2400" dirty="0" err="1"/>
              <a:t>bất</a:t>
            </a:r>
            <a:r>
              <a:rPr lang="en-US" altLang="en-US" sz="2400" dirty="0"/>
              <a:t> </a:t>
            </a:r>
            <a:r>
              <a:rPr lang="en-US" altLang="en-US" sz="2400" dirty="0" err="1"/>
              <a:t>kỳ</a:t>
            </a:r>
            <a:r>
              <a:rPr lang="en-US" altLang="en-US" sz="2400" dirty="0"/>
              <a:t> </a:t>
            </a:r>
            <a:r>
              <a:rPr lang="en-US" altLang="en-US" sz="2400" dirty="0" err="1"/>
              <a:t>tuổi</a:t>
            </a:r>
            <a:r>
              <a:rPr lang="en-US" altLang="en-US" sz="2400" dirty="0"/>
              <a:t>, </a:t>
            </a:r>
            <a:r>
              <a:rPr lang="en-US" altLang="en-US" sz="2400" dirty="0" err="1"/>
              <a:t>cấu</a:t>
            </a:r>
            <a:r>
              <a:rPr lang="en-US" altLang="en-US" sz="2400" dirty="0"/>
              <a:t> </a:t>
            </a:r>
            <a:r>
              <a:rPr lang="en-US" altLang="en-US" sz="2400" dirty="0" err="1"/>
              <a:t>trúc</a:t>
            </a:r>
            <a:r>
              <a:rPr lang="en-US" altLang="en-US" sz="2400" dirty="0"/>
              <a:t> GP </a:t>
            </a:r>
            <a:r>
              <a:rPr lang="en-US" altLang="en-US" sz="2400" dirty="0" err="1"/>
              <a:t>tim</a:t>
            </a:r>
            <a:r>
              <a:rPr lang="en-US" altLang="en-US" sz="2400" dirty="0"/>
              <a:t> </a:t>
            </a:r>
            <a:r>
              <a:rPr lang="en-US" altLang="en-US" sz="2400" dirty="0" err="1"/>
              <a:t>đủ</a:t>
            </a:r>
            <a:r>
              <a:rPr lang="en-US" altLang="en-US" sz="2400" dirty="0"/>
              <a:t> </a:t>
            </a:r>
            <a:r>
              <a:rPr lang="en-US" altLang="en-US" sz="2400" dirty="0" err="1"/>
              <a:t>điều</a:t>
            </a:r>
            <a:r>
              <a:rPr lang="en-US" altLang="en-US" sz="2400" dirty="0"/>
              <a:t> </a:t>
            </a:r>
            <a:r>
              <a:rPr lang="en-US" altLang="en-US" sz="2400" dirty="0" err="1"/>
              <a:t>kiện</a:t>
            </a:r>
            <a:r>
              <a:rPr lang="en-US" altLang="en-US" sz="2400" dirty="0"/>
              <a:t> </a:t>
            </a:r>
          </a:p>
          <a:p>
            <a:pPr lvl="2" eaLnBrk="1" hangingPunct="1">
              <a:buFont typeface="Helvetica" pitchFamily="2" charset="0"/>
              <a:buChar char="-"/>
            </a:pPr>
            <a:r>
              <a:rPr lang="en-US" altLang="en-US" sz="2400" dirty="0" err="1"/>
              <a:t>Hầu</a:t>
            </a:r>
            <a:r>
              <a:rPr lang="en-US" altLang="en-US" sz="2400" dirty="0"/>
              <a:t> </a:t>
            </a:r>
            <a:r>
              <a:rPr lang="en-US" altLang="en-US" sz="2400" dirty="0" err="1"/>
              <a:t>hết</a:t>
            </a:r>
            <a:r>
              <a:rPr lang="en-US" altLang="en-US" sz="2400" dirty="0"/>
              <a:t> : 1-2 </a:t>
            </a:r>
            <a:r>
              <a:rPr lang="en-US" altLang="en-US" sz="2400" dirty="0" err="1"/>
              <a:t>tuổi</a:t>
            </a:r>
            <a:endParaRPr lang="en-US" altLang="en-US" sz="2400" dirty="0"/>
          </a:p>
          <a:p>
            <a:pPr lvl="2" eaLnBrk="1" hangingPunct="1">
              <a:buFont typeface="Helvetica" pitchFamily="2" charset="0"/>
              <a:buChar char="-"/>
            </a:pPr>
            <a:r>
              <a:rPr lang="en-US" altLang="en-US" sz="2400" dirty="0" err="1"/>
              <a:t>Bất</a:t>
            </a:r>
            <a:r>
              <a:rPr lang="en-US" altLang="en-US" sz="2400" dirty="0"/>
              <a:t> </a:t>
            </a:r>
            <a:r>
              <a:rPr lang="en-US" altLang="en-US" sz="2400" dirty="0" err="1"/>
              <a:t>thường</a:t>
            </a:r>
            <a:r>
              <a:rPr lang="en-US" altLang="en-US" sz="2400" dirty="0"/>
              <a:t> ĐM </a:t>
            </a:r>
            <a:r>
              <a:rPr lang="en-US" altLang="en-US" sz="2400" dirty="0" err="1"/>
              <a:t>vành</a:t>
            </a:r>
            <a:r>
              <a:rPr lang="en-US" altLang="en-US" sz="2400" dirty="0"/>
              <a:t>, </a:t>
            </a:r>
            <a:r>
              <a:rPr lang="en-US" altLang="en-US" sz="2400" dirty="0" err="1"/>
              <a:t>thiểu</a:t>
            </a:r>
            <a:r>
              <a:rPr lang="en-US" altLang="en-US" sz="2400" dirty="0"/>
              <a:t> </a:t>
            </a:r>
            <a:r>
              <a:rPr lang="en-US" altLang="en-US" sz="2400" dirty="0" err="1"/>
              <a:t>sản</a:t>
            </a:r>
            <a:r>
              <a:rPr lang="en-US" altLang="en-US" sz="2400" dirty="0"/>
              <a:t> </a:t>
            </a:r>
            <a:r>
              <a:rPr lang="en-US" altLang="en-US" sz="2400" dirty="0" err="1"/>
              <a:t>vòng</a:t>
            </a:r>
            <a:r>
              <a:rPr lang="en-US" altLang="en-US" sz="2400" dirty="0"/>
              <a:t> van ĐMP : &gt; 1 </a:t>
            </a:r>
            <a:r>
              <a:rPr lang="en-US" altLang="en-US" sz="2400" dirty="0" err="1"/>
              <a:t>tuổi</a:t>
            </a:r>
            <a:endParaRPr lang="en-US" altLang="en-US" sz="2400" dirty="0"/>
          </a:p>
          <a:p>
            <a:pPr lvl="1" eaLnBrk="1" hangingPunct="1">
              <a:spcBef>
                <a:spcPct val="40000"/>
              </a:spcBef>
              <a:buFont typeface="Wingdings" panose="05000000000000000000" pitchFamily="2" charset="2"/>
              <a:buChar char="ü"/>
            </a:pPr>
            <a:r>
              <a:rPr lang="en-US" altLang="en-US" b="1" dirty="0" err="1"/>
              <a:t>Chỉ</a:t>
            </a:r>
            <a:r>
              <a:rPr lang="en-US" altLang="en-US" b="1" dirty="0"/>
              <a:t> </a:t>
            </a:r>
            <a:r>
              <a:rPr lang="en-US" altLang="en-US" b="1" dirty="0" err="1"/>
              <a:t>định</a:t>
            </a:r>
            <a:endParaRPr lang="en-US" altLang="en-US" dirty="0"/>
          </a:p>
          <a:p>
            <a:pPr lvl="2" eaLnBrk="1" hangingPunct="1">
              <a:buFont typeface="Helvetica" pitchFamily="2" charset="0"/>
              <a:buChar char="-"/>
            </a:pPr>
            <a:r>
              <a:rPr lang="en-US" altLang="en-US" sz="2400" dirty="0" err="1"/>
              <a:t>Các</a:t>
            </a:r>
            <a:r>
              <a:rPr lang="en-US" altLang="en-US" sz="2400" dirty="0"/>
              <a:t> </a:t>
            </a:r>
            <a:r>
              <a:rPr lang="en-US" altLang="en-US" sz="2400" dirty="0" err="1"/>
              <a:t>nhánh</a:t>
            </a:r>
            <a:r>
              <a:rPr lang="en-US" altLang="en-US" sz="2400" dirty="0"/>
              <a:t> ĐMP </a:t>
            </a:r>
            <a:r>
              <a:rPr lang="en-US" altLang="en-US" sz="2400" dirty="0" err="1"/>
              <a:t>không</a:t>
            </a:r>
            <a:r>
              <a:rPr lang="en-US" altLang="en-US" sz="2400" dirty="0"/>
              <a:t> </a:t>
            </a:r>
            <a:r>
              <a:rPr lang="en-US" altLang="en-US" sz="2400" dirty="0" err="1"/>
              <a:t>quá</a:t>
            </a:r>
            <a:r>
              <a:rPr lang="en-US" altLang="en-US" sz="2400" dirty="0"/>
              <a:t> </a:t>
            </a:r>
            <a:r>
              <a:rPr lang="en-US" altLang="en-US" sz="2400" dirty="0" err="1"/>
              <a:t>nhỏ</a:t>
            </a:r>
            <a:r>
              <a:rPr lang="en-US" altLang="en-US" sz="2400" dirty="0"/>
              <a:t> (Z score &gt; -2), Mac Goon &gt; 0,8, Nakata &gt; 150</a:t>
            </a:r>
          </a:p>
          <a:p>
            <a:pPr lvl="2" eaLnBrk="1" hangingPunct="1">
              <a:buFont typeface="Helvetica" pitchFamily="2" charset="0"/>
              <a:buChar char="-"/>
            </a:pPr>
            <a:r>
              <a:rPr lang="en-US" altLang="en-US" sz="2400" dirty="0" err="1"/>
              <a:t>Đã</a:t>
            </a:r>
            <a:r>
              <a:rPr lang="en-US" altLang="en-US" sz="2400" dirty="0"/>
              <a:t> </a:t>
            </a:r>
            <a:r>
              <a:rPr lang="en-US" altLang="en-US" sz="2400" dirty="0" err="1"/>
              <a:t>làm</a:t>
            </a:r>
            <a:r>
              <a:rPr lang="en-US" altLang="en-US" sz="2400" dirty="0"/>
              <a:t> BTs </a:t>
            </a:r>
            <a:r>
              <a:rPr lang="en-US" altLang="en-US" sz="2400" dirty="0" err="1"/>
              <a:t>hoặc</a:t>
            </a:r>
            <a:r>
              <a:rPr lang="en-US" altLang="en-US" sz="2400" dirty="0"/>
              <a:t> PDA stent &gt; 6-12 </a:t>
            </a:r>
            <a:r>
              <a:rPr lang="en-US" altLang="en-US" sz="2400" dirty="0" err="1"/>
              <a:t>tháng</a:t>
            </a:r>
            <a:endParaRPr lang="en-US" altLang="en-US" sz="2400" dirty="0"/>
          </a:p>
          <a:p>
            <a:pPr lvl="1" eaLnBrk="1" hangingPunct="1">
              <a:spcBef>
                <a:spcPct val="40000"/>
              </a:spcBef>
              <a:buFont typeface="Wingdings" panose="05000000000000000000" pitchFamily="2" charset="2"/>
              <a:buChar char="ü"/>
            </a:pPr>
            <a:r>
              <a:rPr lang="en-US" altLang="en-US" b="1" dirty="0" err="1"/>
              <a:t>Phẫu</a:t>
            </a:r>
            <a:r>
              <a:rPr lang="en-US" altLang="en-US" b="1" dirty="0"/>
              <a:t> </a:t>
            </a:r>
            <a:r>
              <a:rPr lang="en-US" altLang="en-US" b="1" dirty="0" err="1"/>
              <a:t>thuật</a:t>
            </a:r>
            <a:endParaRPr lang="en-US" altLang="en-US" b="1" dirty="0"/>
          </a:p>
          <a:p>
            <a:pPr lvl="2" eaLnBrk="1" hangingPunct="1">
              <a:buFont typeface="Helvetica" pitchFamily="2" charset="0"/>
              <a:buChar char="-"/>
            </a:pPr>
            <a:r>
              <a:rPr lang="en-US" altLang="en-US" sz="2400" dirty="0" err="1"/>
              <a:t>Vá</a:t>
            </a:r>
            <a:r>
              <a:rPr lang="en-US" altLang="en-US" sz="2400" dirty="0"/>
              <a:t> </a:t>
            </a:r>
            <a:r>
              <a:rPr lang="en-US" altLang="en-US" sz="2400" dirty="0" err="1"/>
              <a:t>lỗ</a:t>
            </a:r>
            <a:r>
              <a:rPr lang="en-US" altLang="en-US" sz="2400" dirty="0"/>
              <a:t> </a:t>
            </a:r>
            <a:r>
              <a:rPr lang="en-US" altLang="en-US" sz="2400" dirty="0" err="1"/>
              <a:t>thông</a:t>
            </a:r>
            <a:r>
              <a:rPr lang="en-US" altLang="en-US" sz="2400" dirty="0"/>
              <a:t> </a:t>
            </a:r>
            <a:r>
              <a:rPr lang="en-US" altLang="en-US" sz="2400" dirty="0" err="1"/>
              <a:t>liên</a:t>
            </a:r>
            <a:r>
              <a:rPr lang="en-US" altLang="en-US" sz="2400" dirty="0"/>
              <a:t> </a:t>
            </a:r>
            <a:r>
              <a:rPr lang="en-US" altLang="en-US" sz="2400" dirty="0" err="1"/>
              <a:t>thất</a:t>
            </a:r>
            <a:endParaRPr lang="en-US" altLang="en-US" sz="2400" dirty="0"/>
          </a:p>
          <a:p>
            <a:pPr lvl="2" eaLnBrk="1" hangingPunct="1">
              <a:buFont typeface="Helvetica" pitchFamily="2" charset="0"/>
              <a:buChar char="-"/>
            </a:pPr>
            <a:r>
              <a:rPr lang="en-US" altLang="en-US" sz="2400" dirty="0" err="1"/>
              <a:t>Mở</a:t>
            </a:r>
            <a:r>
              <a:rPr lang="en-US" altLang="en-US" sz="2400" dirty="0"/>
              <a:t> </a:t>
            </a:r>
            <a:r>
              <a:rPr lang="en-US" altLang="en-US" sz="2400" dirty="0" err="1"/>
              <a:t>rộng</a:t>
            </a:r>
            <a:r>
              <a:rPr lang="en-US" altLang="en-US" sz="2400" dirty="0"/>
              <a:t> </a:t>
            </a:r>
            <a:r>
              <a:rPr lang="en-US" altLang="en-US" sz="2400" dirty="0" err="1"/>
              <a:t>buồng</a:t>
            </a:r>
            <a:r>
              <a:rPr lang="en-US" altLang="en-US" sz="2400" dirty="0"/>
              <a:t> </a:t>
            </a:r>
            <a:r>
              <a:rPr lang="en-US" altLang="en-US" sz="2400" dirty="0" err="1"/>
              <a:t>tống</a:t>
            </a:r>
            <a:r>
              <a:rPr lang="en-US" altLang="en-US" sz="2400" dirty="0"/>
              <a:t> </a:t>
            </a:r>
            <a:r>
              <a:rPr lang="en-US" altLang="en-US" sz="2400" dirty="0" err="1"/>
              <a:t>thất</a:t>
            </a:r>
            <a:r>
              <a:rPr lang="en-US" altLang="en-US" sz="2400" dirty="0"/>
              <a:t> </a:t>
            </a:r>
            <a:r>
              <a:rPr lang="en-US" altLang="en-US" sz="2400" dirty="0" err="1"/>
              <a:t>phải</a:t>
            </a:r>
            <a:endParaRPr lang="en-US" altLang="en-US" sz="2400" dirty="0"/>
          </a:p>
          <a:p>
            <a:pPr lvl="2" eaLnBrk="1" hangingPunct="1">
              <a:buFont typeface="Helvetica" pitchFamily="2" charset="0"/>
              <a:buChar char="-"/>
            </a:pPr>
            <a:r>
              <a:rPr lang="en-US" altLang="en-US" sz="2400" dirty="0" err="1"/>
              <a:t>Mở</a:t>
            </a:r>
            <a:r>
              <a:rPr lang="en-US" altLang="en-US" sz="2400" dirty="0"/>
              <a:t> </a:t>
            </a:r>
            <a:r>
              <a:rPr lang="en-US" altLang="en-US" sz="2400" dirty="0" err="1"/>
              <a:t>rộng</a:t>
            </a:r>
            <a:r>
              <a:rPr lang="en-US" altLang="en-US" sz="2400" dirty="0"/>
              <a:t> </a:t>
            </a:r>
            <a:r>
              <a:rPr lang="en-US" altLang="en-US" sz="2400" dirty="0" err="1"/>
              <a:t>thân</a:t>
            </a:r>
            <a:r>
              <a:rPr lang="en-US" altLang="en-US" sz="2400" dirty="0"/>
              <a:t> ĐMP </a:t>
            </a:r>
            <a:r>
              <a:rPr lang="en-US" altLang="en-US" sz="2400" dirty="0">
                <a:sym typeface="Symbol" panose="05050102010706020507" pitchFamily="2" charset="2"/>
              </a:rPr>
              <a:t> transannular patch</a:t>
            </a:r>
          </a:p>
          <a:p>
            <a:pPr lvl="2" eaLnBrk="1" hangingPunct="1">
              <a:buFont typeface="Helvetica" pitchFamily="2" charset="0"/>
              <a:buChar char="-"/>
            </a:pPr>
            <a:r>
              <a:rPr lang="en-US" altLang="en-US" sz="2400" dirty="0" err="1">
                <a:sym typeface="Symbol" panose="05050102010706020507" pitchFamily="2" charset="2"/>
              </a:rPr>
              <a:t>Ống</a:t>
            </a:r>
            <a:r>
              <a:rPr lang="en-US" altLang="en-US" sz="2400" dirty="0">
                <a:sym typeface="Symbol" panose="05050102010706020507" pitchFamily="2" charset="2"/>
              </a:rPr>
              <a:t> </a:t>
            </a:r>
            <a:r>
              <a:rPr lang="en-US" altLang="en-US" sz="2400" dirty="0" err="1">
                <a:sym typeface="Symbol" panose="05050102010706020507" pitchFamily="2" charset="2"/>
              </a:rPr>
              <a:t>nối</a:t>
            </a:r>
            <a:r>
              <a:rPr lang="en-US" altLang="en-US" sz="2400" dirty="0">
                <a:sym typeface="Symbol" panose="05050102010706020507" pitchFamily="2" charset="2"/>
              </a:rPr>
              <a:t> </a:t>
            </a:r>
            <a:r>
              <a:rPr lang="en-US" altLang="en-US" sz="2400" dirty="0" err="1">
                <a:sym typeface="Symbol" panose="05050102010706020507" pitchFamily="2" charset="2"/>
              </a:rPr>
              <a:t>thất</a:t>
            </a:r>
            <a:r>
              <a:rPr lang="en-US" altLang="en-US" sz="2400" dirty="0">
                <a:sym typeface="Symbol" panose="05050102010706020507" pitchFamily="2" charset="2"/>
              </a:rPr>
              <a:t> </a:t>
            </a:r>
            <a:r>
              <a:rPr lang="en-US" altLang="en-US" sz="2400" dirty="0" err="1">
                <a:sym typeface="Symbol" panose="05050102010706020507" pitchFamily="2" charset="2"/>
              </a:rPr>
              <a:t>phải</a:t>
            </a:r>
            <a:r>
              <a:rPr lang="en-US" altLang="en-US" sz="2400" dirty="0">
                <a:sym typeface="Symbol" panose="05050102010706020507" pitchFamily="2" charset="2"/>
              </a:rPr>
              <a:t> – ĐMP </a:t>
            </a:r>
            <a:r>
              <a:rPr lang="en-US" altLang="en-US" sz="2400" dirty="0" err="1">
                <a:sym typeface="Symbol" panose="05050102010706020507" pitchFamily="2" charset="2"/>
              </a:rPr>
              <a:t>khi</a:t>
            </a:r>
            <a:r>
              <a:rPr lang="en-US" altLang="en-US" sz="2400" dirty="0">
                <a:sym typeface="Symbol" panose="05050102010706020507" pitchFamily="2" charset="2"/>
              </a:rPr>
              <a:t> </a:t>
            </a:r>
            <a:r>
              <a:rPr lang="en-US" altLang="en-US" sz="2400" dirty="0" err="1">
                <a:sym typeface="Symbol" panose="05050102010706020507" pitchFamily="2" charset="2"/>
              </a:rPr>
              <a:t>có</a:t>
            </a:r>
            <a:r>
              <a:rPr lang="en-US" altLang="en-US" sz="2400" dirty="0">
                <a:sym typeface="Symbol" panose="05050102010706020507" pitchFamily="2" charset="2"/>
              </a:rPr>
              <a:t> </a:t>
            </a:r>
            <a:r>
              <a:rPr lang="en-US" altLang="en-US" sz="2400" dirty="0" err="1">
                <a:sym typeface="Symbol" panose="05050102010706020507" pitchFamily="2" charset="2"/>
              </a:rPr>
              <a:t>bất</a:t>
            </a:r>
            <a:r>
              <a:rPr lang="en-US" altLang="en-US" sz="2400" dirty="0">
                <a:sym typeface="Symbol" panose="05050102010706020507" pitchFamily="2" charset="2"/>
              </a:rPr>
              <a:t> </a:t>
            </a:r>
            <a:r>
              <a:rPr lang="en-US" altLang="en-US" sz="2400" dirty="0" err="1">
                <a:sym typeface="Symbol" panose="05050102010706020507" pitchFamily="2" charset="2"/>
              </a:rPr>
              <a:t>thường</a:t>
            </a:r>
            <a:r>
              <a:rPr lang="en-US" altLang="en-US" sz="2400" dirty="0">
                <a:sym typeface="Symbol" panose="05050102010706020507" pitchFamily="2" charset="2"/>
              </a:rPr>
              <a:t> ĐM </a:t>
            </a:r>
            <a:r>
              <a:rPr lang="en-US" altLang="en-US" sz="2400" dirty="0" err="1">
                <a:sym typeface="Symbol" panose="05050102010706020507" pitchFamily="2" charset="2"/>
              </a:rPr>
              <a:t>vành</a:t>
            </a:r>
            <a:r>
              <a:rPr lang="en-US" altLang="en-US" sz="2400" dirty="0">
                <a:sym typeface="Symbol" panose="05050102010706020507" pitchFamily="2" charset="2"/>
              </a:rPr>
              <a:t> ( &gt; 1 </a:t>
            </a:r>
            <a:r>
              <a:rPr lang="en-US" altLang="en-US" sz="2400" dirty="0" err="1">
                <a:sym typeface="Symbol" panose="05050102010706020507" pitchFamily="2" charset="2"/>
              </a:rPr>
              <a:t>tuổi</a:t>
            </a:r>
            <a:r>
              <a:rPr lang="en-US" altLang="en-US" sz="2400" dirty="0">
                <a:sym typeface="Symbol" panose="05050102010706020507" pitchFamily="2" charset="2"/>
              </a:rPr>
              <a:t>)</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60135" y="60158"/>
            <a:ext cx="11310020" cy="6797842"/>
            <a:chOff x="560135" y="60158"/>
            <a:chExt cx="11310020" cy="6797842"/>
          </a:xfrm>
        </p:grpSpPr>
        <p:pic>
          <p:nvPicPr>
            <p:cNvPr id="5" name="Picture 4"/>
            <p:cNvPicPr>
              <a:picLocks noChangeAspect="1"/>
            </p:cNvPicPr>
            <p:nvPr/>
          </p:nvPicPr>
          <p:blipFill>
            <a:blip r:embed="rId3"/>
            <a:stretch>
              <a:fillRect/>
            </a:stretch>
          </p:blipFill>
          <p:spPr>
            <a:xfrm>
              <a:off x="560135" y="105903"/>
              <a:ext cx="5491749" cy="3281655"/>
            </a:xfrm>
            <a:prstGeom prst="rect">
              <a:avLst/>
            </a:prstGeom>
          </p:spPr>
        </p:pic>
        <p:pic>
          <p:nvPicPr>
            <p:cNvPr id="7" name="Picture 6"/>
            <p:cNvPicPr>
              <a:picLocks noChangeAspect="1"/>
            </p:cNvPicPr>
            <p:nvPr/>
          </p:nvPicPr>
          <p:blipFill>
            <a:blip r:embed="rId4"/>
            <a:stretch>
              <a:fillRect/>
            </a:stretch>
          </p:blipFill>
          <p:spPr>
            <a:xfrm>
              <a:off x="6650455" y="60158"/>
              <a:ext cx="5219700" cy="3327400"/>
            </a:xfrm>
            <a:prstGeom prst="rect">
              <a:avLst/>
            </a:prstGeom>
          </p:spPr>
        </p:pic>
        <p:pic>
          <p:nvPicPr>
            <p:cNvPr id="9" name="Picture 8"/>
            <p:cNvPicPr>
              <a:picLocks noChangeAspect="1"/>
            </p:cNvPicPr>
            <p:nvPr/>
          </p:nvPicPr>
          <p:blipFill>
            <a:blip r:embed="rId5"/>
            <a:stretch>
              <a:fillRect/>
            </a:stretch>
          </p:blipFill>
          <p:spPr>
            <a:xfrm>
              <a:off x="7846594" y="3176462"/>
              <a:ext cx="2827421" cy="3681538"/>
            </a:xfrm>
            <a:prstGeom prst="rect">
              <a:avLst/>
            </a:prstGeom>
          </p:spPr>
        </p:pic>
        <p:pic>
          <p:nvPicPr>
            <p:cNvPr id="11" name="Picture 10"/>
            <p:cNvPicPr>
              <a:picLocks noChangeAspect="1"/>
            </p:cNvPicPr>
            <p:nvPr/>
          </p:nvPicPr>
          <p:blipFill>
            <a:blip r:embed="rId6"/>
            <a:stretch>
              <a:fillRect/>
            </a:stretch>
          </p:blipFill>
          <p:spPr>
            <a:xfrm>
              <a:off x="560135" y="3387558"/>
              <a:ext cx="6462202" cy="3470442"/>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00400" y="1135981"/>
            <a:ext cx="5415895" cy="43985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981200" y="274638"/>
            <a:ext cx="8229600" cy="1096962"/>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1. TẦN SUẤT</a:t>
            </a:r>
          </a:p>
        </p:txBody>
      </p:sp>
      <p:sp>
        <p:nvSpPr>
          <p:cNvPr id="18434" name="Rectangle 3"/>
          <p:cNvSpPr>
            <a:spLocks noGrp="1" noChangeArrowheads="1"/>
          </p:cNvSpPr>
          <p:nvPr>
            <p:ph idx="1"/>
          </p:nvPr>
        </p:nvSpPr>
        <p:spPr>
          <a:xfrm>
            <a:off x="2667000" y="1828800"/>
            <a:ext cx="6553200" cy="3733800"/>
          </a:xfrm>
        </p:spPr>
        <p:txBody>
          <a:bodyPr/>
          <a:lstStyle/>
          <a:p>
            <a:pPr eaLnBrk="1" hangingPunct="1"/>
            <a:r>
              <a:rPr lang="en-US" altLang="en-US" dirty="0"/>
              <a:t>TBS </a:t>
            </a:r>
            <a:r>
              <a:rPr lang="en-US" altLang="en-US" dirty="0" err="1"/>
              <a:t>tím</a:t>
            </a:r>
            <a:r>
              <a:rPr lang="en-US" altLang="en-US" dirty="0"/>
              <a:t> </a:t>
            </a:r>
            <a:r>
              <a:rPr lang="en-US" altLang="en-US" dirty="0" err="1"/>
              <a:t>thường</a:t>
            </a:r>
            <a:r>
              <a:rPr lang="en-US" altLang="en-US" dirty="0"/>
              <a:t> </a:t>
            </a:r>
            <a:r>
              <a:rPr lang="en-US" altLang="en-US" dirty="0" err="1"/>
              <a:t>gặp</a:t>
            </a:r>
            <a:r>
              <a:rPr lang="en-US" altLang="en-US" dirty="0"/>
              <a:t> </a:t>
            </a:r>
            <a:r>
              <a:rPr lang="en-US" altLang="en-US" dirty="0" err="1"/>
              <a:t>nhất</a:t>
            </a:r>
            <a:endParaRPr lang="en-US" altLang="en-US" dirty="0"/>
          </a:p>
          <a:p>
            <a:pPr lvl="1" eaLnBrk="1" hangingPunct="1"/>
            <a:r>
              <a:rPr lang="en-US" altLang="en-US" sz="3200" dirty="0"/>
              <a:t> </a:t>
            </a:r>
            <a:r>
              <a:rPr lang="en-US" altLang="en-US" dirty="0"/>
              <a:t>5-10% TBS</a:t>
            </a:r>
          </a:p>
          <a:p>
            <a:pPr lvl="1" eaLnBrk="1" hangingPunct="1"/>
            <a:r>
              <a:rPr lang="en-US" altLang="en-US" dirty="0"/>
              <a:t> 3,26 / 10.000 </a:t>
            </a:r>
            <a:r>
              <a:rPr lang="en-US" altLang="en-US" dirty="0" err="1"/>
              <a:t>trẻ</a:t>
            </a:r>
            <a:r>
              <a:rPr lang="en-US" altLang="en-US" dirty="0"/>
              <a:t> </a:t>
            </a:r>
            <a:r>
              <a:rPr lang="en-US" altLang="en-US" dirty="0" err="1"/>
              <a:t>sơ</a:t>
            </a:r>
            <a:r>
              <a:rPr lang="en-US" altLang="en-US" dirty="0"/>
              <a:t> </a:t>
            </a:r>
            <a:r>
              <a:rPr lang="en-US" altLang="en-US" dirty="0" err="1"/>
              <a:t>sinh</a:t>
            </a:r>
            <a:r>
              <a:rPr lang="en-US" altLang="en-US" dirty="0"/>
              <a:t> </a:t>
            </a:r>
            <a:r>
              <a:rPr lang="en-US" altLang="en-US" dirty="0" err="1"/>
              <a:t>sống</a:t>
            </a:r>
            <a:endParaRPr lang="en-US" altLang="en-US" dirty="0"/>
          </a:p>
          <a:p>
            <a:pPr lvl="1" eaLnBrk="1" hangingPunct="1"/>
            <a:r>
              <a:rPr lang="en-US" altLang="en-US" dirty="0"/>
              <a:t> 1.300 ca </a:t>
            </a:r>
            <a:r>
              <a:rPr lang="en-US" altLang="en-US" dirty="0" err="1"/>
              <a:t>mới</a:t>
            </a:r>
            <a:r>
              <a:rPr lang="en-US" altLang="en-US" dirty="0"/>
              <a:t> / </a:t>
            </a:r>
            <a:r>
              <a:rPr lang="en-US" altLang="en-US" dirty="0" err="1"/>
              <a:t>năm</a:t>
            </a:r>
            <a:r>
              <a:rPr lang="en-US" altLang="en-US" dirty="0"/>
              <a:t> </a:t>
            </a:r>
            <a:r>
              <a:rPr lang="en-US" altLang="en-US" dirty="0" err="1"/>
              <a:t>ở</a:t>
            </a:r>
            <a:r>
              <a:rPr lang="en-US" altLang="en-US" dirty="0"/>
              <a:t> </a:t>
            </a:r>
            <a:r>
              <a:rPr lang="en-US" altLang="en-US" dirty="0" err="1"/>
              <a:t>Mỹ</a:t>
            </a:r>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38200" y="365126"/>
            <a:ext cx="10515600" cy="850064"/>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2. NGUYÊN NHÂN</a:t>
            </a:r>
          </a:p>
        </p:txBody>
      </p:sp>
      <p:sp>
        <p:nvSpPr>
          <p:cNvPr id="19458" name="Rectangle 3"/>
          <p:cNvSpPr>
            <a:spLocks noGrp="1" noChangeArrowheads="1"/>
          </p:cNvSpPr>
          <p:nvPr>
            <p:ph idx="1"/>
          </p:nvPr>
        </p:nvSpPr>
        <p:spPr>
          <a:xfrm>
            <a:off x="938463" y="1600201"/>
            <a:ext cx="10575758" cy="4525963"/>
          </a:xfrm>
        </p:spPr>
        <p:txBody>
          <a:bodyPr/>
          <a:lstStyle/>
          <a:p>
            <a:pPr eaLnBrk="1" hangingPunct="1">
              <a:lnSpc>
                <a:spcPct val="120000"/>
              </a:lnSpc>
              <a:spcBef>
                <a:spcPct val="30000"/>
              </a:spcBef>
            </a:pPr>
            <a:r>
              <a:rPr lang="en-US" altLang="en-US" b="1" dirty="0" err="1">
                <a:solidFill>
                  <a:srgbClr val="0432FF"/>
                </a:solidFill>
              </a:rPr>
              <a:t>Mẹ</a:t>
            </a:r>
            <a:r>
              <a:rPr lang="en-US" altLang="en-US" b="1" dirty="0">
                <a:solidFill>
                  <a:srgbClr val="0432FF"/>
                </a:solidFill>
              </a:rPr>
              <a:t> </a:t>
            </a:r>
            <a:r>
              <a:rPr lang="en-US" altLang="en-US" b="1" dirty="0" err="1">
                <a:solidFill>
                  <a:srgbClr val="0432FF"/>
                </a:solidFill>
              </a:rPr>
              <a:t>trong</a:t>
            </a:r>
            <a:r>
              <a:rPr lang="en-US" altLang="en-US" b="1" dirty="0">
                <a:solidFill>
                  <a:srgbClr val="0432FF"/>
                </a:solidFill>
              </a:rPr>
              <a:t> </a:t>
            </a:r>
            <a:r>
              <a:rPr lang="en-US" altLang="en-US" b="1" dirty="0" err="1">
                <a:solidFill>
                  <a:srgbClr val="0432FF"/>
                </a:solidFill>
              </a:rPr>
              <a:t>lúc</a:t>
            </a:r>
            <a:r>
              <a:rPr lang="en-US" altLang="en-US" b="1" dirty="0">
                <a:solidFill>
                  <a:srgbClr val="0432FF"/>
                </a:solidFill>
              </a:rPr>
              <a:t> </a:t>
            </a:r>
            <a:r>
              <a:rPr lang="en-US" altLang="en-US" b="1" dirty="0" err="1">
                <a:solidFill>
                  <a:srgbClr val="0432FF"/>
                </a:solidFill>
              </a:rPr>
              <a:t>mang</a:t>
            </a:r>
            <a:r>
              <a:rPr lang="en-US" altLang="en-US" b="1" dirty="0">
                <a:solidFill>
                  <a:srgbClr val="0432FF"/>
                </a:solidFill>
              </a:rPr>
              <a:t> </a:t>
            </a:r>
            <a:r>
              <a:rPr lang="en-US" altLang="en-US" b="1" dirty="0" err="1">
                <a:solidFill>
                  <a:srgbClr val="0432FF"/>
                </a:solidFill>
              </a:rPr>
              <a:t>thai</a:t>
            </a:r>
            <a:r>
              <a:rPr lang="en-US" altLang="en-US" b="1" dirty="0">
                <a:solidFill>
                  <a:srgbClr val="0432FF"/>
                </a:solidFill>
              </a:rPr>
              <a:t> </a:t>
            </a:r>
          </a:p>
          <a:p>
            <a:pPr lvl="1" eaLnBrk="1" hangingPunct="1">
              <a:lnSpc>
                <a:spcPct val="120000"/>
              </a:lnSpc>
              <a:spcBef>
                <a:spcPct val="30000"/>
              </a:spcBef>
              <a:buFont typeface="Wingdings" panose="05000000000000000000" pitchFamily="2" charset="2"/>
              <a:buChar char="ü"/>
            </a:pPr>
            <a:r>
              <a:rPr lang="en-US" altLang="en-US" dirty="0" err="1"/>
              <a:t>Bệnh</a:t>
            </a:r>
            <a:r>
              <a:rPr lang="en-US" altLang="en-US" dirty="0"/>
              <a:t> </a:t>
            </a:r>
            <a:r>
              <a:rPr lang="en-US" altLang="en-US" dirty="0" err="1"/>
              <a:t>tiểu</a:t>
            </a:r>
            <a:r>
              <a:rPr lang="en-US" altLang="en-US" dirty="0"/>
              <a:t> </a:t>
            </a:r>
            <a:r>
              <a:rPr lang="en-US" altLang="en-US" dirty="0" err="1"/>
              <a:t>đường</a:t>
            </a:r>
            <a:r>
              <a:rPr lang="en-US" altLang="en-US" dirty="0"/>
              <a:t> (con </a:t>
            </a:r>
            <a:r>
              <a:rPr lang="en-US" altLang="en-US" dirty="0" err="1"/>
              <a:t>nguy</a:t>
            </a:r>
            <a:r>
              <a:rPr lang="en-US" altLang="en-US" dirty="0"/>
              <a:t> </a:t>
            </a:r>
            <a:r>
              <a:rPr lang="en-US" altLang="en-US" dirty="0" err="1"/>
              <a:t>cơ</a:t>
            </a:r>
            <a:r>
              <a:rPr lang="en-US" altLang="en-US" dirty="0"/>
              <a:t> TOF </a:t>
            </a:r>
            <a:r>
              <a:rPr lang="en-US" altLang="en-US" dirty="0" err="1"/>
              <a:t>gấp</a:t>
            </a:r>
            <a:r>
              <a:rPr lang="en-US" altLang="en-US" dirty="0"/>
              <a:t> 3 </a:t>
            </a:r>
            <a:r>
              <a:rPr lang="en-US" altLang="en-US" dirty="0" err="1"/>
              <a:t>lần</a:t>
            </a:r>
            <a:r>
              <a:rPr lang="en-US" altLang="en-US" dirty="0"/>
              <a:t>)</a:t>
            </a:r>
          </a:p>
          <a:p>
            <a:pPr lvl="1" eaLnBrk="1" hangingPunct="1">
              <a:lnSpc>
                <a:spcPct val="120000"/>
              </a:lnSpc>
              <a:spcBef>
                <a:spcPct val="30000"/>
              </a:spcBef>
              <a:buFont typeface="Wingdings" panose="05000000000000000000" pitchFamily="2" charset="2"/>
              <a:buChar char="ü"/>
            </a:pPr>
            <a:r>
              <a:rPr lang="en-US" altLang="en-US" dirty="0" err="1"/>
              <a:t>Ăn</a:t>
            </a:r>
            <a:r>
              <a:rPr lang="en-US" altLang="en-US" dirty="0"/>
              <a:t> </a:t>
            </a:r>
            <a:r>
              <a:rPr lang="en-US" altLang="en-US" dirty="0" err="1"/>
              <a:t>retionoic</a:t>
            </a:r>
            <a:r>
              <a:rPr lang="en-US" altLang="en-US" dirty="0"/>
              <a:t> acids (vitamin A </a:t>
            </a:r>
            <a:r>
              <a:rPr lang="en-US" altLang="en-US" dirty="0" err="1"/>
              <a:t>bị</a:t>
            </a:r>
            <a:r>
              <a:rPr lang="en-US" altLang="en-US" dirty="0"/>
              <a:t> oxy </a:t>
            </a:r>
            <a:r>
              <a:rPr lang="en-US" altLang="en-US" dirty="0" err="1"/>
              <a:t>hoá</a:t>
            </a:r>
            <a:r>
              <a:rPr lang="en-US" altLang="en-US" dirty="0"/>
              <a:t>) </a:t>
            </a:r>
            <a:r>
              <a:rPr lang="en-US" altLang="en-US" dirty="0" err="1"/>
              <a:t>trong</a:t>
            </a:r>
            <a:r>
              <a:rPr lang="en-US" altLang="en-US" dirty="0"/>
              <a:t> 3 </a:t>
            </a:r>
            <a:r>
              <a:rPr lang="en-US" altLang="en-US" dirty="0" err="1"/>
              <a:t>tháng</a:t>
            </a:r>
            <a:r>
              <a:rPr lang="en-US" altLang="en-US" dirty="0"/>
              <a:t> </a:t>
            </a:r>
            <a:r>
              <a:rPr lang="en-US" altLang="en-US" dirty="0" err="1"/>
              <a:t>đầu</a:t>
            </a:r>
            <a:r>
              <a:rPr lang="en-US" altLang="en-US" dirty="0"/>
              <a:t> </a:t>
            </a:r>
            <a:r>
              <a:rPr lang="en-US" altLang="en-US" dirty="0" err="1"/>
              <a:t>thai</a:t>
            </a:r>
            <a:r>
              <a:rPr lang="en-US" altLang="en-US" dirty="0"/>
              <a:t> </a:t>
            </a:r>
            <a:r>
              <a:rPr lang="en-US" altLang="en-US" dirty="0" err="1"/>
              <a:t>kỳ</a:t>
            </a:r>
            <a:endParaRPr lang="en-US" altLang="en-US" dirty="0"/>
          </a:p>
          <a:p>
            <a:pPr lvl="1" eaLnBrk="1" hangingPunct="1">
              <a:lnSpc>
                <a:spcPct val="120000"/>
              </a:lnSpc>
              <a:spcBef>
                <a:spcPct val="30000"/>
              </a:spcBef>
              <a:buFont typeface="Wingdings" panose="05000000000000000000" pitchFamily="2" charset="2"/>
              <a:buChar char="ü"/>
            </a:pPr>
            <a:r>
              <a:rPr lang="en-US" altLang="en-US" dirty="0" err="1"/>
              <a:t>Bệnh</a:t>
            </a:r>
            <a:r>
              <a:rPr lang="en-US" altLang="en-US" dirty="0"/>
              <a:t> </a:t>
            </a:r>
            <a:r>
              <a:rPr lang="en-US" altLang="en-US" dirty="0" err="1"/>
              <a:t>phenylketone</a:t>
            </a:r>
            <a:r>
              <a:rPr lang="en-US" altLang="en-US" dirty="0"/>
              <a:t> </a:t>
            </a:r>
            <a:r>
              <a:rPr lang="en-US" altLang="en-US" dirty="0" err="1"/>
              <a:t>niệu</a:t>
            </a:r>
            <a:r>
              <a:rPr lang="en-US" altLang="en-US" dirty="0"/>
              <a:t> </a:t>
            </a:r>
            <a:r>
              <a:rPr lang="en-US" altLang="en-US" dirty="0" err="1"/>
              <a:t>không</a:t>
            </a:r>
            <a:r>
              <a:rPr lang="en-US" altLang="en-US" dirty="0"/>
              <a:t> </a:t>
            </a:r>
            <a:r>
              <a:rPr lang="en-US" altLang="en-US" dirty="0" err="1"/>
              <a:t>kiêng</a:t>
            </a:r>
            <a:r>
              <a:rPr lang="en-US" altLang="en-US" dirty="0"/>
              <a:t> </a:t>
            </a:r>
            <a:r>
              <a:rPr lang="en-US" altLang="en-US" dirty="0" err="1"/>
              <a:t>ăn</a:t>
            </a:r>
            <a:r>
              <a:rPr lang="en-US" altLang="en-US" dirty="0"/>
              <a:t> phenylalanine (</a:t>
            </a:r>
            <a:r>
              <a:rPr lang="en-US" altLang="en-US" dirty="0" err="1"/>
              <a:t>có</a:t>
            </a:r>
            <a:r>
              <a:rPr lang="en-US" altLang="en-US" dirty="0"/>
              <a:t> </a:t>
            </a:r>
            <a:r>
              <a:rPr lang="en-US" altLang="en-US" dirty="0" err="1"/>
              <a:t>trong</a:t>
            </a:r>
            <a:r>
              <a:rPr lang="en-US" altLang="en-US" dirty="0"/>
              <a:t> </a:t>
            </a:r>
            <a:r>
              <a:rPr lang="en-US" altLang="en-US" dirty="0" err="1"/>
              <a:t>thực</a:t>
            </a:r>
            <a:r>
              <a:rPr lang="en-US" altLang="en-US" dirty="0"/>
              <a:t> </a:t>
            </a:r>
            <a:r>
              <a:rPr lang="en-US" altLang="en-US" dirty="0" err="1"/>
              <a:t>phẩm</a:t>
            </a:r>
            <a:r>
              <a:rPr lang="en-US" altLang="en-US" dirty="0"/>
              <a:t> </a:t>
            </a:r>
            <a:r>
              <a:rPr lang="en-US" altLang="en-US" dirty="0" err="1"/>
              <a:t>giàu</a:t>
            </a:r>
            <a:r>
              <a:rPr lang="en-US" altLang="en-US" dirty="0"/>
              <a:t> protein, </a:t>
            </a:r>
            <a:r>
              <a:rPr lang="en-US" altLang="en-US" dirty="0" err="1"/>
              <a:t>quả</a:t>
            </a:r>
            <a:r>
              <a:rPr lang="en-US" altLang="en-US" dirty="0"/>
              <a:t> </a:t>
            </a:r>
            <a:r>
              <a:rPr lang="en-US" altLang="en-US" dirty="0" err="1"/>
              <a:t>hạnh</a:t>
            </a:r>
            <a:r>
              <a:rPr lang="en-US" altLang="en-US" dirty="0"/>
              <a:t>, </a:t>
            </a:r>
            <a:r>
              <a:rPr lang="en-US" altLang="en-US" dirty="0" err="1"/>
              <a:t>quả</a:t>
            </a:r>
            <a:r>
              <a:rPr lang="en-US" altLang="en-US" dirty="0"/>
              <a:t> </a:t>
            </a:r>
            <a:r>
              <a:rPr lang="en-US" altLang="en-US" dirty="0" err="1"/>
              <a:t>lê</a:t>
            </a:r>
            <a:r>
              <a:rPr lang="en-US" altLang="en-US" dirty="0"/>
              <a:t> </a:t>
            </a:r>
            <a:r>
              <a:rPr lang="en-US" altLang="en-US" dirty="0" err="1"/>
              <a:t>tàu</a:t>
            </a:r>
            <a:r>
              <a:rPr lang="en-US" altLang="en-US" dirty="0"/>
              <a:t>, </a:t>
            </a:r>
            <a:r>
              <a:rPr lang="en-US" altLang="en-US" dirty="0" err="1"/>
              <a:t>đậu</a:t>
            </a:r>
            <a:r>
              <a:rPr lang="en-US" altLang="en-US" dirty="0"/>
              <a:t> lima, </a:t>
            </a:r>
            <a:r>
              <a:rPr lang="en-US" altLang="en-US" dirty="0" err="1"/>
              <a:t>đậu</a:t>
            </a:r>
            <a:r>
              <a:rPr lang="en-US" altLang="en-US" dirty="0"/>
              <a:t> </a:t>
            </a:r>
            <a:r>
              <a:rPr lang="en-US" altLang="en-US" dirty="0" err="1"/>
              <a:t>phọng</a:t>
            </a:r>
            <a:r>
              <a:rPr lang="en-US" altLang="en-US" dirty="0"/>
              <a:t>, </a:t>
            </a:r>
            <a:r>
              <a:rPr lang="en-US" altLang="en-US" dirty="0" err="1"/>
              <a:t>các</a:t>
            </a:r>
            <a:r>
              <a:rPr lang="en-US" altLang="en-US" dirty="0"/>
              <a:t> </a:t>
            </a:r>
            <a:r>
              <a:rPr lang="en-US" altLang="en-US" dirty="0" err="1"/>
              <a:t>loại</a:t>
            </a:r>
            <a:r>
              <a:rPr lang="en-US" altLang="en-US" dirty="0"/>
              <a:t> </a:t>
            </a:r>
            <a:r>
              <a:rPr lang="en-US" altLang="en-US" dirty="0" err="1"/>
              <a:t>hạt</a:t>
            </a:r>
            <a:r>
              <a:rPr lang="en-US" altLang="en-US" dirty="0"/>
              <a:t>)</a:t>
            </a:r>
          </a:p>
          <a:p>
            <a:pPr lvl="1" eaLnBrk="1" hangingPunct="1">
              <a:lnSpc>
                <a:spcPct val="120000"/>
              </a:lnSpc>
              <a:spcBef>
                <a:spcPct val="30000"/>
              </a:spcBef>
              <a:buFont typeface="Wingdings" panose="05000000000000000000" pitchFamily="2" charset="2"/>
              <a:buChar char="ü"/>
            </a:pPr>
            <a:r>
              <a:rPr lang="en-US" altLang="en-US" dirty="0"/>
              <a:t> </a:t>
            </a:r>
            <a:r>
              <a:rPr lang="en-US" altLang="en-US" dirty="0" err="1"/>
              <a:t>Uống</a:t>
            </a:r>
            <a:r>
              <a:rPr lang="en-US" altLang="en-US" dirty="0"/>
              <a:t> trimethadione, paramethadione</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365126"/>
            <a:ext cx="10515600" cy="850064"/>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2. NGUYÊN NHÂN</a:t>
            </a:r>
          </a:p>
        </p:txBody>
      </p:sp>
      <p:sp>
        <p:nvSpPr>
          <p:cNvPr id="20482" name="Rectangle 3"/>
          <p:cNvSpPr>
            <a:spLocks noGrp="1" noChangeArrowheads="1"/>
          </p:cNvSpPr>
          <p:nvPr>
            <p:ph idx="1"/>
          </p:nvPr>
        </p:nvSpPr>
        <p:spPr>
          <a:xfrm>
            <a:off x="766010" y="1323474"/>
            <a:ext cx="10659979" cy="5129463"/>
          </a:xfrm>
        </p:spPr>
        <p:txBody>
          <a:bodyPr>
            <a:normAutofit/>
          </a:bodyPr>
          <a:lstStyle/>
          <a:p>
            <a:pPr eaLnBrk="1" hangingPunct="1"/>
            <a:r>
              <a:rPr lang="en-US" altLang="en-US" b="1" dirty="0">
                <a:solidFill>
                  <a:srgbClr val="0432FF"/>
                </a:solidFill>
              </a:rPr>
              <a:t>Di </a:t>
            </a:r>
            <a:r>
              <a:rPr lang="en-US" altLang="en-US" b="1" dirty="0" err="1">
                <a:solidFill>
                  <a:srgbClr val="0432FF"/>
                </a:solidFill>
              </a:rPr>
              <a:t>truyền</a:t>
            </a:r>
            <a:endParaRPr lang="en-US" altLang="en-US" b="1" dirty="0">
              <a:solidFill>
                <a:srgbClr val="0432FF"/>
              </a:solidFill>
            </a:endParaRPr>
          </a:p>
          <a:p>
            <a:pPr lvl="1" eaLnBrk="1" hangingPunct="1">
              <a:spcBef>
                <a:spcPct val="50000"/>
              </a:spcBef>
              <a:buFont typeface="Wingdings" panose="05000000000000000000" pitchFamily="2" charset="2"/>
              <a:buChar char="ü"/>
            </a:pPr>
            <a:r>
              <a:rPr lang="en-US" altLang="en-US" sz="2600" dirty="0"/>
              <a:t>10% </a:t>
            </a:r>
            <a:r>
              <a:rPr lang="en-US" altLang="en-US" sz="2600" dirty="0" err="1"/>
              <a:t>trẻ</a:t>
            </a:r>
            <a:r>
              <a:rPr lang="en-US" altLang="en-US" sz="2600" dirty="0"/>
              <a:t> TOF </a:t>
            </a:r>
            <a:r>
              <a:rPr lang="en-US" altLang="en-US" sz="2600" dirty="0" err="1"/>
              <a:t>có</a:t>
            </a:r>
            <a:r>
              <a:rPr lang="en-US" altLang="en-US" sz="2600" dirty="0"/>
              <a:t> trisomy 13, 18, 21</a:t>
            </a:r>
          </a:p>
          <a:p>
            <a:pPr lvl="1" eaLnBrk="1" hangingPunct="1">
              <a:lnSpc>
                <a:spcPct val="100000"/>
              </a:lnSpc>
              <a:spcBef>
                <a:spcPts val="600"/>
              </a:spcBef>
              <a:buFont typeface="Wingdings" panose="05000000000000000000" pitchFamily="2" charset="2"/>
              <a:buChar char="ü"/>
            </a:pPr>
            <a:r>
              <a:rPr lang="en-US" altLang="en-US" sz="2600" dirty="0"/>
              <a:t> </a:t>
            </a:r>
            <a:r>
              <a:rPr lang="en-US" altLang="en-US" sz="2600" dirty="0" err="1"/>
              <a:t>Đột</a:t>
            </a:r>
            <a:r>
              <a:rPr lang="en-US" altLang="en-US" sz="2600" dirty="0"/>
              <a:t> </a:t>
            </a:r>
            <a:r>
              <a:rPr lang="en-US" altLang="en-US" sz="2600" dirty="0" err="1"/>
              <a:t>biến</a:t>
            </a:r>
            <a:r>
              <a:rPr lang="en-US" altLang="en-US" sz="2600" dirty="0"/>
              <a:t> gene </a:t>
            </a:r>
            <a:r>
              <a:rPr lang="en-US" altLang="en-US" sz="2600" dirty="0" err="1"/>
              <a:t>trong</a:t>
            </a:r>
            <a:r>
              <a:rPr lang="en-US" altLang="en-US" sz="2600" dirty="0"/>
              <a:t> TOF</a:t>
            </a:r>
          </a:p>
          <a:p>
            <a:pPr lvl="2" eaLnBrk="1" hangingPunct="1">
              <a:buFont typeface="Helvetica" pitchFamily="2" charset="0"/>
              <a:buChar char="-"/>
            </a:pPr>
            <a:r>
              <a:rPr lang="en-US" altLang="en-US" sz="2400" i="1" dirty="0"/>
              <a:t>NKX2.5	</a:t>
            </a:r>
            <a:r>
              <a:rPr lang="en-US" altLang="en-US" sz="2400" dirty="0"/>
              <a:t>4% </a:t>
            </a:r>
            <a:r>
              <a:rPr lang="en-US" altLang="en-US" sz="2400" dirty="0" err="1"/>
              <a:t>các</a:t>
            </a:r>
            <a:r>
              <a:rPr lang="en-US" altLang="en-US" sz="2400" dirty="0"/>
              <a:t> </a:t>
            </a:r>
            <a:r>
              <a:rPr lang="en-US" altLang="en-US" sz="2400" dirty="0" err="1"/>
              <a:t>trường</a:t>
            </a:r>
            <a:r>
              <a:rPr lang="en-US" altLang="en-US" sz="2400" dirty="0"/>
              <a:t> </a:t>
            </a:r>
            <a:r>
              <a:rPr lang="en-US" altLang="en-US" sz="2400" dirty="0" err="1"/>
              <a:t>hợp</a:t>
            </a:r>
            <a:r>
              <a:rPr lang="en-US" altLang="en-US" sz="2400" dirty="0"/>
              <a:t> TOF</a:t>
            </a:r>
          </a:p>
          <a:p>
            <a:pPr lvl="2" eaLnBrk="1" hangingPunct="1">
              <a:buFont typeface="Helvetica" pitchFamily="2" charset="0"/>
              <a:buChar char="-"/>
            </a:pPr>
            <a:r>
              <a:rPr lang="en-US" altLang="en-US" sz="2400" dirty="0"/>
              <a:t> </a:t>
            </a:r>
            <a:r>
              <a:rPr lang="en-US" altLang="en-US" sz="2400" i="1" dirty="0"/>
              <a:t>JAG1</a:t>
            </a:r>
            <a:r>
              <a:rPr lang="en-US" altLang="en-US" sz="2400" dirty="0"/>
              <a:t> 	</a:t>
            </a:r>
            <a:r>
              <a:rPr lang="en-US" altLang="en-US" sz="2400" dirty="0" err="1"/>
              <a:t>hội</a:t>
            </a:r>
            <a:r>
              <a:rPr lang="en-US" altLang="en-US" sz="2400" dirty="0"/>
              <a:t> </a:t>
            </a:r>
            <a:r>
              <a:rPr lang="en-US" altLang="en-US" sz="2400" dirty="0" err="1"/>
              <a:t>chứng</a:t>
            </a:r>
            <a:r>
              <a:rPr lang="en-US" altLang="en-US" sz="2400" dirty="0"/>
              <a:t> </a:t>
            </a:r>
            <a:r>
              <a:rPr lang="en-US" altLang="en-US" sz="2400" dirty="0" err="1"/>
              <a:t>Allagile</a:t>
            </a:r>
            <a:endParaRPr lang="en-US" altLang="en-US" sz="2400" dirty="0"/>
          </a:p>
          <a:p>
            <a:pPr lvl="2" eaLnBrk="1" hangingPunct="1">
              <a:buFont typeface="Helvetica" pitchFamily="2" charset="0"/>
              <a:buChar char="-"/>
            </a:pPr>
            <a:r>
              <a:rPr lang="en-US" altLang="en-US" sz="2400" dirty="0"/>
              <a:t> </a:t>
            </a:r>
            <a:r>
              <a:rPr lang="en-US" altLang="en-US" sz="2400" i="1" dirty="0"/>
              <a:t>TBX5</a:t>
            </a:r>
            <a:r>
              <a:rPr lang="en-US" altLang="en-US" sz="2400" dirty="0"/>
              <a:t> 	</a:t>
            </a:r>
            <a:r>
              <a:rPr lang="en-US" altLang="en-US" sz="2400" dirty="0" err="1"/>
              <a:t>hội</a:t>
            </a:r>
            <a:r>
              <a:rPr lang="en-US" altLang="en-US" sz="2400" dirty="0"/>
              <a:t> </a:t>
            </a:r>
            <a:r>
              <a:rPr lang="en-US" altLang="en-US" sz="2400" dirty="0" err="1"/>
              <a:t>chứng</a:t>
            </a:r>
            <a:r>
              <a:rPr lang="en-US" altLang="en-US" sz="2400" dirty="0"/>
              <a:t> Holt-</a:t>
            </a:r>
            <a:r>
              <a:rPr lang="en-US" altLang="en-US" sz="2400" dirty="0" err="1"/>
              <a:t>Oram</a:t>
            </a:r>
            <a:endParaRPr lang="en-US" altLang="en-US" sz="2400" dirty="0"/>
          </a:p>
          <a:p>
            <a:pPr lvl="2" eaLnBrk="1" hangingPunct="1">
              <a:buFont typeface="Helvetica" pitchFamily="2" charset="0"/>
              <a:buChar char="-"/>
            </a:pPr>
            <a:r>
              <a:rPr lang="en-US" altLang="en-US" sz="2400" dirty="0"/>
              <a:t> </a:t>
            </a:r>
            <a:r>
              <a:rPr lang="en-US" altLang="en-US" sz="2400" i="1" dirty="0"/>
              <a:t>FOXC2</a:t>
            </a:r>
            <a:r>
              <a:rPr lang="en-US" altLang="en-US" sz="2400" dirty="0"/>
              <a:t> 	</a:t>
            </a:r>
            <a:r>
              <a:rPr lang="en-US" altLang="en-US" sz="2400" dirty="0" err="1"/>
              <a:t>phù</a:t>
            </a:r>
            <a:r>
              <a:rPr lang="en-US" altLang="en-US" sz="2400" dirty="0"/>
              <a:t> </a:t>
            </a:r>
            <a:r>
              <a:rPr lang="en-US" altLang="en-US" sz="2400" dirty="0" err="1"/>
              <a:t>bạch</a:t>
            </a:r>
            <a:r>
              <a:rPr lang="en-US" altLang="en-US" sz="2400" dirty="0"/>
              <a:t> huyết-2 </a:t>
            </a:r>
            <a:r>
              <a:rPr lang="en-US" altLang="en-US" sz="2400" dirty="0" err="1"/>
              <a:t>hàng</a:t>
            </a:r>
            <a:r>
              <a:rPr lang="en-US" altLang="en-US" sz="2400" dirty="0"/>
              <a:t> </a:t>
            </a:r>
            <a:r>
              <a:rPr lang="en-US" altLang="en-US" sz="2400" dirty="0" err="1"/>
              <a:t>lông</a:t>
            </a:r>
            <a:r>
              <a:rPr lang="en-US" altLang="en-US" sz="2400" dirty="0"/>
              <a:t> mi di </a:t>
            </a:r>
            <a:r>
              <a:rPr lang="en-US" altLang="en-US" sz="2400" dirty="0" err="1"/>
              <a:t>truyền</a:t>
            </a:r>
            <a:endParaRPr lang="en-US" altLang="en-US" sz="2400" dirty="0"/>
          </a:p>
          <a:p>
            <a:pPr lvl="1" eaLnBrk="1" hangingPunct="1">
              <a:lnSpc>
                <a:spcPct val="100000"/>
              </a:lnSpc>
              <a:spcBef>
                <a:spcPts val="600"/>
              </a:spcBef>
              <a:buFont typeface="Wingdings" panose="05000000000000000000" pitchFamily="2" charset="2"/>
              <a:buChar char="ü"/>
            </a:pPr>
            <a:r>
              <a:rPr lang="en-US" altLang="en-US" sz="2600" dirty="0" err="1"/>
              <a:t>Khiếm</a:t>
            </a:r>
            <a:r>
              <a:rPr lang="en-US" altLang="en-US" sz="2600" dirty="0"/>
              <a:t> </a:t>
            </a:r>
            <a:r>
              <a:rPr lang="en-US" altLang="en-US" sz="2600" dirty="0" err="1"/>
              <a:t>khuyết</a:t>
            </a:r>
            <a:r>
              <a:rPr lang="en-US" altLang="en-US" sz="2600" dirty="0"/>
              <a:t> gene</a:t>
            </a:r>
            <a:r>
              <a:rPr lang="en-US" altLang="en-US" sz="2800" dirty="0"/>
              <a:t> </a:t>
            </a:r>
          </a:p>
          <a:p>
            <a:pPr lvl="2" eaLnBrk="1" hangingPunct="1">
              <a:buFont typeface="Helvetica" pitchFamily="2" charset="0"/>
              <a:buChar char="-"/>
            </a:pPr>
            <a:r>
              <a:rPr lang="en-US" altLang="en-US" sz="2400" i="1" dirty="0"/>
              <a:t>TBX1</a:t>
            </a:r>
            <a:r>
              <a:rPr lang="en-US" altLang="en-US" sz="2400" dirty="0"/>
              <a:t>				15% </a:t>
            </a:r>
            <a:r>
              <a:rPr lang="en-US" altLang="en-US" sz="2400" dirty="0" err="1"/>
              <a:t>các</a:t>
            </a:r>
            <a:r>
              <a:rPr lang="en-US" altLang="en-US" sz="2400" dirty="0"/>
              <a:t> </a:t>
            </a:r>
            <a:r>
              <a:rPr lang="en-US" altLang="en-US" sz="2400" dirty="0" err="1"/>
              <a:t>trường</a:t>
            </a:r>
            <a:r>
              <a:rPr lang="en-US" altLang="en-US" sz="2400" dirty="0"/>
              <a:t> </a:t>
            </a:r>
            <a:r>
              <a:rPr lang="en-US" altLang="en-US" sz="2400" dirty="0" err="1"/>
              <a:t>hợp</a:t>
            </a:r>
            <a:r>
              <a:rPr lang="en-US" altLang="en-US" sz="2400" dirty="0"/>
              <a:t> TOF</a:t>
            </a:r>
          </a:p>
          <a:p>
            <a:pPr lvl="2" eaLnBrk="1" hangingPunct="1">
              <a:buFont typeface="Helvetica" pitchFamily="2" charset="0"/>
              <a:buChar char="-"/>
            </a:pPr>
            <a:r>
              <a:rPr lang="en-US" altLang="en-US" sz="2400" dirty="0" err="1"/>
              <a:t>Vùng</a:t>
            </a:r>
            <a:r>
              <a:rPr lang="en-US" altLang="en-US" sz="2400" dirty="0"/>
              <a:t> NST 22q11		</a:t>
            </a:r>
            <a:r>
              <a:rPr lang="en-US" altLang="en-US" sz="2400" dirty="0" err="1"/>
              <a:t>hội</a:t>
            </a:r>
            <a:r>
              <a:rPr lang="en-US" altLang="en-US" sz="2400" dirty="0"/>
              <a:t> </a:t>
            </a:r>
            <a:r>
              <a:rPr lang="en-US" altLang="en-US" sz="2400" dirty="0" err="1"/>
              <a:t>chứng</a:t>
            </a:r>
            <a:r>
              <a:rPr lang="en-US" altLang="en-US" sz="2400" dirty="0"/>
              <a:t> DiGeorge hay </a:t>
            </a:r>
            <a:r>
              <a:rPr lang="en-US" altLang="en-US" sz="2400" dirty="0" err="1"/>
              <a:t>Shprintzen</a:t>
            </a:r>
            <a:endParaRPr lang="en-US" altLang="en-US" sz="2400" dirty="0"/>
          </a:p>
          <a:p>
            <a:pPr lvl="2" eaLnBrk="1" hangingPunct="1">
              <a:buFont typeface="Helvetica" pitchFamily="2" charset="0"/>
              <a:buChar char="-"/>
            </a:pPr>
            <a:r>
              <a:rPr lang="en-US" altLang="en-US" sz="2400" dirty="0"/>
              <a:t>Monosomy 22q11.2	     	hay CATCH 22</a:t>
            </a:r>
          </a:p>
        </p:txBody>
      </p:sp>
      <p:sp>
        <p:nvSpPr>
          <p:cNvPr id="20483" name="AutoShape 4"/>
          <p:cNvSpPr/>
          <p:nvPr/>
        </p:nvSpPr>
        <p:spPr bwMode="auto">
          <a:xfrm>
            <a:off x="5791200" y="5638800"/>
            <a:ext cx="152400" cy="609600"/>
          </a:xfrm>
          <a:prstGeom prst="rightBrace">
            <a:avLst>
              <a:gd name="adj1" fmla="val 33333"/>
              <a:gd name="adj2" fmla="val 50000"/>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0" y="190417"/>
            <a:ext cx="4114800" cy="976646"/>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3. BỆNH HỌC</a:t>
            </a:r>
          </a:p>
        </p:txBody>
      </p:sp>
      <p:sp>
        <p:nvSpPr>
          <p:cNvPr id="21506" name="Rectangle 3"/>
          <p:cNvSpPr>
            <a:spLocks noGrp="1" noChangeArrowheads="1"/>
          </p:cNvSpPr>
          <p:nvPr>
            <p:ph idx="1"/>
          </p:nvPr>
        </p:nvSpPr>
        <p:spPr>
          <a:xfrm>
            <a:off x="360947" y="1383632"/>
            <a:ext cx="6220327" cy="3585410"/>
          </a:xfrm>
        </p:spPr>
        <p:txBody>
          <a:bodyPr>
            <a:normAutofit/>
          </a:bodyPr>
          <a:lstStyle/>
          <a:p>
            <a:pPr eaLnBrk="1" hangingPunct="1">
              <a:lnSpc>
                <a:spcPct val="120000"/>
              </a:lnSpc>
              <a:spcBef>
                <a:spcPct val="35000"/>
              </a:spcBef>
              <a:buFontTx/>
              <a:buNone/>
            </a:pPr>
            <a:r>
              <a:rPr lang="en-US" altLang="en-US" b="1" dirty="0" err="1">
                <a:solidFill>
                  <a:srgbClr val="0432FF"/>
                </a:solidFill>
              </a:rPr>
              <a:t>Tứ</a:t>
            </a:r>
            <a:r>
              <a:rPr lang="en-US" altLang="en-US" b="1" dirty="0">
                <a:solidFill>
                  <a:srgbClr val="0432FF"/>
                </a:solidFill>
              </a:rPr>
              <a:t> </a:t>
            </a:r>
            <a:r>
              <a:rPr lang="en-US" altLang="en-US" b="1" dirty="0" err="1">
                <a:solidFill>
                  <a:srgbClr val="0432FF"/>
                </a:solidFill>
              </a:rPr>
              <a:t>chứng</a:t>
            </a:r>
            <a:r>
              <a:rPr lang="en-US" altLang="en-US" b="1" dirty="0">
                <a:solidFill>
                  <a:srgbClr val="0432FF"/>
                </a:solidFill>
              </a:rPr>
              <a:t> Fallot </a:t>
            </a:r>
            <a:r>
              <a:rPr lang="en-US" altLang="en-US" b="1" dirty="0" err="1">
                <a:solidFill>
                  <a:srgbClr val="0432FF"/>
                </a:solidFill>
              </a:rPr>
              <a:t>gồm</a:t>
            </a:r>
            <a:r>
              <a:rPr lang="en-US" altLang="en-US" b="1" dirty="0">
                <a:solidFill>
                  <a:srgbClr val="0432FF"/>
                </a:solidFill>
              </a:rPr>
              <a:t> 4 </a:t>
            </a:r>
            <a:r>
              <a:rPr lang="en-US" altLang="en-US" b="1" dirty="0" err="1">
                <a:solidFill>
                  <a:srgbClr val="0432FF"/>
                </a:solidFill>
              </a:rPr>
              <a:t>tật</a:t>
            </a:r>
            <a:r>
              <a:rPr lang="en-US" altLang="en-US" dirty="0">
                <a:solidFill>
                  <a:srgbClr val="FFFF00"/>
                </a:solidFill>
              </a:rPr>
              <a:t> </a:t>
            </a:r>
          </a:p>
          <a:p>
            <a:pPr lvl="1" eaLnBrk="1" hangingPunct="1">
              <a:lnSpc>
                <a:spcPct val="120000"/>
              </a:lnSpc>
              <a:spcBef>
                <a:spcPct val="35000"/>
              </a:spcBef>
            </a:pPr>
            <a:r>
              <a:rPr lang="en-US" altLang="en-US" sz="2800" dirty="0" err="1"/>
              <a:t>Thông</a:t>
            </a:r>
            <a:r>
              <a:rPr lang="en-US" altLang="en-US" sz="2800" dirty="0"/>
              <a:t> </a:t>
            </a:r>
            <a:r>
              <a:rPr lang="en-US" altLang="en-US" sz="2800" dirty="0" err="1"/>
              <a:t>liên</a:t>
            </a:r>
            <a:r>
              <a:rPr lang="en-US" altLang="en-US" sz="2800" dirty="0"/>
              <a:t> </a:t>
            </a:r>
            <a:r>
              <a:rPr lang="en-US" altLang="en-US" sz="2800" dirty="0" err="1"/>
              <a:t>thất</a:t>
            </a:r>
            <a:r>
              <a:rPr lang="en-US" altLang="en-US" sz="2800" dirty="0"/>
              <a:t> </a:t>
            </a:r>
            <a:r>
              <a:rPr lang="en-US" altLang="en-US" sz="2800" dirty="0" err="1"/>
              <a:t>rộng</a:t>
            </a:r>
            <a:endParaRPr lang="en-US" altLang="en-US" sz="2800" dirty="0"/>
          </a:p>
          <a:p>
            <a:pPr lvl="1" eaLnBrk="1" hangingPunct="1">
              <a:lnSpc>
                <a:spcPct val="120000"/>
              </a:lnSpc>
              <a:spcBef>
                <a:spcPct val="35000"/>
              </a:spcBef>
            </a:pPr>
            <a:r>
              <a:rPr lang="en-US" altLang="en-US" sz="2800" dirty="0" err="1"/>
              <a:t>Tắc</a:t>
            </a:r>
            <a:r>
              <a:rPr lang="en-US" altLang="en-US" sz="2800" dirty="0"/>
              <a:t> </a:t>
            </a:r>
            <a:r>
              <a:rPr lang="en-US" altLang="en-US" sz="2800" dirty="0" err="1"/>
              <a:t>nghẽn</a:t>
            </a:r>
            <a:r>
              <a:rPr lang="en-US" altLang="en-US" sz="2800" dirty="0"/>
              <a:t> </a:t>
            </a:r>
            <a:r>
              <a:rPr lang="en-US" altLang="en-US" sz="2800" dirty="0" err="1"/>
              <a:t>đường</a:t>
            </a:r>
            <a:r>
              <a:rPr lang="en-US" altLang="en-US" sz="2800" dirty="0"/>
              <a:t> </a:t>
            </a:r>
            <a:r>
              <a:rPr lang="en-US" altLang="en-US" sz="2800" dirty="0" err="1"/>
              <a:t>ra</a:t>
            </a:r>
            <a:r>
              <a:rPr lang="en-US" altLang="en-US" sz="2800" dirty="0"/>
              <a:t>  </a:t>
            </a:r>
            <a:r>
              <a:rPr lang="en-US" altLang="en-US" sz="2800" dirty="0" err="1"/>
              <a:t>thất</a:t>
            </a:r>
            <a:r>
              <a:rPr lang="en-US" altLang="en-US" sz="2800" dirty="0"/>
              <a:t> </a:t>
            </a:r>
            <a:r>
              <a:rPr lang="en-US" altLang="en-US" sz="2800" dirty="0" err="1"/>
              <a:t>phải</a:t>
            </a:r>
            <a:endParaRPr lang="en-US" altLang="en-US" sz="2800" dirty="0"/>
          </a:p>
          <a:p>
            <a:pPr lvl="1" eaLnBrk="1" hangingPunct="1">
              <a:lnSpc>
                <a:spcPct val="120000"/>
              </a:lnSpc>
              <a:spcBef>
                <a:spcPct val="35000"/>
              </a:spcBef>
            </a:pPr>
            <a:r>
              <a:rPr lang="en-US" altLang="en-US" sz="2800" dirty="0" err="1"/>
              <a:t>Phì</a:t>
            </a:r>
            <a:r>
              <a:rPr lang="en-US" altLang="en-US" sz="2800" dirty="0"/>
              <a:t> </a:t>
            </a:r>
            <a:r>
              <a:rPr lang="en-US" altLang="en-US" sz="2800" dirty="0" err="1"/>
              <a:t>đại</a:t>
            </a:r>
            <a:r>
              <a:rPr lang="en-US" altLang="en-US" sz="2800" dirty="0"/>
              <a:t> </a:t>
            </a:r>
            <a:r>
              <a:rPr lang="en-US" altLang="en-US" sz="2800" dirty="0" err="1"/>
              <a:t>thất</a:t>
            </a:r>
            <a:r>
              <a:rPr lang="en-US" altLang="en-US" sz="2800" dirty="0"/>
              <a:t> </a:t>
            </a:r>
            <a:r>
              <a:rPr lang="en-US" altLang="en-US" sz="2800" dirty="0" err="1"/>
              <a:t>phải</a:t>
            </a:r>
            <a:endParaRPr lang="en-US" altLang="en-US" sz="2800" dirty="0"/>
          </a:p>
          <a:p>
            <a:pPr lvl="1" eaLnBrk="1" hangingPunct="1">
              <a:lnSpc>
                <a:spcPct val="120000"/>
              </a:lnSpc>
              <a:spcBef>
                <a:spcPct val="35000"/>
              </a:spcBef>
            </a:pPr>
            <a:r>
              <a:rPr lang="en-US" altLang="en-US" sz="2800" dirty="0"/>
              <a:t>ĐMC </a:t>
            </a:r>
            <a:r>
              <a:rPr lang="en-US" altLang="en-US" sz="2800" dirty="0" err="1"/>
              <a:t>cuỡi</a:t>
            </a:r>
            <a:r>
              <a:rPr lang="en-US" altLang="en-US" sz="2800" dirty="0"/>
              <a:t> </a:t>
            </a:r>
            <a:r>
              <a:rPr lang="en-US" altLang="en-US" sz="2800" dirty="0" err="1"/>
              <a:t>ngựa</a:t>
            </a:r>
            <a:r>
              <a:rPr lang="en-US" altLang="en-US" sz="2800" dirty="0"/>
              <a:t> </a:t>
            </a:r>
            <a:r>
              <a:rPr lang="en-US" altLang="en-US" sz="2800" dirty="0" err="1"/>
              <a:t>trên</a:t>
            </a:r>
            <a:r>
              <a:rPr lang="en-US" altLang="en-US" sz="2800" dirty="0"/>
              <a:t> </a:t>
            </a:r>
            <a:r>
              <a:rPr lang="en-US" altLang="en-US" sz="2800" dirty="0" err="1"/>
              <a:t>vách</a:t>
            </a:r>
            <a:r>
              <a:rPr lang="en-US" altLang="en-US" sz="2800" dirty="0"/>
              <a:t> </a:t>
            </a:r>
            <a:r>
              <a:rPr lang="en-US" altLang="en-US" sz="2800" dirty="0" err="1"/>
              <a:t>liên</a:t>
            </a:r>
            <a:r>
              <a:rPr lang="en-US" altLang="en-US" sz="2800" dirty="0"/>
              <a:t> </a:t>
            </a:r>
            <a:r>
              <a:rPr lang="en-US" altLang="en-US" sz="2800" dirty="0" err="1"/>
              <a:t>thất</a:t>
            </a:r>
            <a:endParaRPr lang="en-US" altLang="en-US" sz="2800" dirty="0"/>
          </a:p>
        </p:txBody>
      </p:sp>
      <p:pic>
        <p:nvPicPr>
          <p:cNvPr id="21507" name="Picture 5" descr="E6F3CBDA"/>
          <p:cNvPicPr>
            <a:picLocks noChangeAspect="1" noChangeArrowheads="1"/>
          </p:cNvPicPr>
          <p:nvPr/>
        </p:nvPicPr>
        <p:blipFill rotWithShape="1">
          <a:blip r:embed="rId3">
            <a:extLst>
              <a:ext uri="{28A0092B-C50C-407E-A947-70E740481C1C}">
                <a14:useLocalDpi xmlns:a14="http://schemas.microsoft.com/office/drawing/2010/main" val="0"/>
              </a:ext>
            </a:extLst>
          </a:blip>
          <a:srcRect l="1613" t="38782" b="-1"/>
          <a:stretch>
            <a:fillRect/>
          </a:stretch>
        </p:blipFill>
        <p:spPr bwMode="auto">
          <a:xfrm>
            <a:off x="6581274" y="1383631"/>
            <a:ext cx="5255436" cy="482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836822" y="168878"/>
            <a:ext cx="8229600" cy="757553"/>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3. BỆNH HỌC</a:t>
            </a:r>
          </a:p>
        </p:txBody>
      </p:sp>
      <p:sp>
        <p:nvSpPr>
          <p:cNvPr id="22530" name="Rectangle 3"/>
          <p:cNvSpPr>
            <a:spLocks noGrp="1" noChangeArrowheads="1"/>
          </p:cNvSpPr>
          <p:nvPr>
            <p:ph idx="1"/>
          </p:nvPr>
        </p:nvSpPr>
        <p:spPr>
          <a:xfrm>
            <a:off x="429127" y="1211180"/>
            <a:ext cx="6561220" cy="5638800"/>
          </a:xfrm>
        </p:spPr>
        <p:txBody>
          <a:bodyPr>
            <a:normAutofit/>
          </a:bodyPr>
          <a:lstStyle/>
          <a:p>
            <a:pPr marL="0">
              <a:lnSpc>
                <a:spcPct val="100000"/>
              </a:lnSpc>
              <a:spcBef>
                <a:spcPts val="600"/>
              </a:spcBef>
            </a:pPr>
            <a:r>
              <a:rPr lang="en-US" altLang="en-US" sz="2600" b="1" dirty="0" err="1">
                <a:solidFill>
                  <a:srgbClr val="0432FF"/>
                </a:solidFill>
                <a:latin typeface="Calibri" panose="020F0502020204030204" pitchFamily="34" charset="0"/>
                <a:cs typeface="Calibri" panose="020F0502020204030204" pitchFamily="34" charset="0"/>
              </a:rPr>
              <a:t>Thông</a:t>
            </a:r>
            <a:r>
              <a:rPr lang="en-US" altLang="en-US" sz="2600" b="1" dirty="0">
                <a:solidFill>
                  <a:srgbClr val="0432FF"/>
                </a:solidFill>
                <a:latin typeface="Calibri" panose="020F0502020204030204" pitchFamily="34" charset="0"/>
                <a:cs typeface="Calibri" panose="020F0502020204030204" pitchFamily="34" charset="0"/>
              </a:rPr>
              <a:t> </a:t>
            </a:r>
            <a:r>
              <a:rPr lang="en-US" altLang="en-US" sz="2600" b="1" dirty="0" err="1">
                <a:solidFill>
                  <a:srgbClr val="0432FF"/>
                </a:solidFill>
                <a:latin typeface="Calibri" panose="020F0502020204030204" pitchFamily="34" charset="0"/>
                <a:cs typeface="Calibri" panose="020F0502020204030204" pitchFamily="34" charset="0"/>
              </a:rPr>
              <a:t>liên</a:t>
            </a:r>
            <a:r>
              <a:rPr lang="en-US" altLang="en-US" sz="2600" b="1" dirty="0">
                <a:solidFill>
                  <a:srgbClr val="0432FF"/>
                </a:solidFill>
                <a:latin typeface="Calibri" panose="020F0502020204030204" pitchFamily="34" charset="0"/>
                <a:cs typeface="Calibri" panose="020F0502020204030204" pitchFamily="34" charset="0"/>
              </a:rPr>
              <a:t> </a:t>
            </a:r>
            <a:r>
              <a:rPr lang="en-US" altLang="en-US" sz="2600" b="1" dirty="0" err="1">
                <a:solidFill>
                  <a:srgbClr val="0432FF"/>
                </a:solidFill>
                <a:latin typeface="Calibri" panose="020F0502020204030204" pitchFamily="34" charset="0"/>
                <a:cs typeface="Calibri" panose="020F0502020204030204" pitchFamily="34" charset="0"/>
              </a:rPr>
              <a:t>thất</a:t>
            </a:r>
            <a:r>
              <a:rPr lang="en-US" altLang="en-US" sz="2600" b="1" dirty="0">
                <a:solidFill>
                  <a:srgbClr val="0432FF"/>
                </a:solidFill>
                <a:latin typeface="Calibri" panose="020F0502020204030204" pitchFamily="34" charset="0"/>
                <a:cs typeface="Calibri" panose="020F0502020204030204" pitchFamily="34" charset="0"/>
              </a:rPr>
              <a:t> </a:t>
            </a:r>
            <a:r>
              <a:rPr lang="en-US" altLang="en-US" sz="2600" b="1" dirty="0" err="1">
                <a:solidFill>
                  <a:srgbClr val="0432FF"/>
                </a:solidFill>
                <a:latin typeface="Calibri" panose="020F0502020204030204" pitchFamily="34" charset="0"/>
                <a:cs typeface="Calibri" panose="020F0502020204030204" pitchFamily="34" charset="0"/>
              </a:rPr>
              <a:t>rộng</a:t>
            </a:r>
            <a:r>
              <a:rPr lang="en-US" altLang="en-US" sz="2600" b="1" dirty="0">
                <a:solidFill>
                  <a:srgbClr val="0432FF"/>
                </a:solidFill>
                <a:latin typeface="Calibri" panose="020F0502020204030204" pitchFamily="34" charset="0"/>
                <a:cs typeface="Calibri" panose="020F0502020204030204" pitchFamily="34" charset="0"/>
              </a:rPr>
              <a:t> </a:t>
            </a:r>
          </a:p>
          <a:p>
            <a:pPr marL="571500" lvl="2" indent="-342900">
              <a:lnSpc>
                <a:spcPct val="100000"/>
              </a:lnSpc>
              <a:spcBef>
                <a:spcPts val="600"/>
              </a:spcBef>
              <a:buFont typeface="Wingdings" panose="05000000000000000000" pitchFamily="2" charset="2"/>
              <a:buChar char="ü"/>
            </a:pPr>
            <a:r>
              <a:rPr lang="en-US" altLang="en-US" sz="2600" dirty="0" err="1">
                <a:latin typeface="Calibri" panose="020F0502020204030204" pitchFamily="34" charset="0"/>
                <a:cs typeface="Calibri" panose="020F0502020204030204" pitchFamily="34" charset="0"/>
              </a:rPr>
              <a:t>phần</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màng-phần</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buồng</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tống</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thường</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gặp</a:t>
            </a:r>
            <a:endParaRPr lang="en-US" altLang="en-US" sz="2600" dirty="0">
              <a:latin typeface="Calibri" panose="020F0502020204030204" pitchFamily="34" charset="0"/>
              <a:cs typeface="Calibri" panose="020F0502020204030204" pitchFamily="34" charset="0"/>
            </a:endParaRPr>
          </a:p>
          <a:p>
            <a:pPr marL="571500" lvl="2" indent="-342900">
              <a:lnSpc>
                <a:spcPct val="100000"/>
              </a:lnSpc>
              <a:spcBef>
                <a:spcPts val="600"/>
              </a:spcBef>
              <a:buFont typeface="Wingdings" panose="05000000000000000000" pitchFamily="2" charset="2"/>
              <a:buChar char="ü"/>
            </a:pPr>
            <a:r>
              <a:rPr lang="en-US" altLang="en-US" sz="2600" dirty="0" err="1">
                <a:latin typeface="Calibri" panose="020F0502020204030204" pitchFamily="34" charset="0"/>
                <a:cs typeface="Calibri" panose="020F0502020204030204" pitchFamily="34" charset="0"/>
              </a:rPr>
              <a:t>phần</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nhận</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hiếm</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gặp</a:t>
            </a:r>
            <a:endParaRPr lang="en-US" altLang="en-US" sz="2600" dirty="0">
              <a:latin typeface="Calibri" panose="020F0502020204030204" pitchFamily="34" charset="0"/>
              <a:cs typeface="Calibri" panose="020F0502020204030204" pitchFamily="34" charset="0"/>
            </a:endParaRPr>
          </a:p>
          <a:p>
            <a:pPr marL="571500" lvl="2" indent="-342900">
              <a:lnSpc>
                <a:spcPct val="100000"/>
              </a:lnSpc>
              <a:spcBef>
                <a:spcPts val="600"/>
              </a:spcBef>
              <a:buFont typeface="Wingdings" panose="05000000000000000000" pitchFamily="2" charset="2"/>
              <a:buChar char="ü"/>
            </a:pPr>
            <a:r>
              <a:rPr lang="en-US" altLang="en-US" sz="2600" dirty="0" err="1">
                <a:latin typeface="Calibri" panose="020F0502020204030204" pitchFamily="34" charset="0"/>
                <a:cs typeface="Calibri" panose="020F0502020204030204" pitchFamily="34" charset="0"/>
              </a:rPr>
              <a:t>cơ</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bè</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ít</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gặp</a:t>
            </a:r>
            <a:endParaRPr lang="en-US" altLang="en-US" sz="2600" dirty="0">
              <a:latin typeface="Calibri" panose="020F0502020204030204" pitchFamily="34" charset="0"/>
              <a:cs typeface="Calibri" panose="020F0502020204030204" pitchFamily="34" charset="0"/>
            </a:endParaRPr>
          </a:p>
          <a:p>
            <a:pPr marL="0">
              <a:lnSpc>
                <a:spcPct val="100000"/>
              </a:lnSpc>
              <a:spcBef>
                <a:spcPts val="1200"/>
              </a:spcBef>
            </a:pPr>
            <a:r>
              <a:rPr lang="en-US" altLang="en-US" sz="2600" b="1" dirty="0">
                <a:solidFill>
                  <a:srgbClr val="0432FF"/>
                </a:solidFill>
                <a:latin typeface="Calibri" panose="020F0502020204030204" pitchFamily="34" charset="0"/>
                <a:cs typeface="Calibri" panose="020F0502020204030204" pitchFamily="34" charset="0"/>
              </a:rPr>
              <a:t>ĐMC </a:t>
            </a:r>
            <a:r>
              <a:rPr lang="en-US" altLang="en-US" sz="2600" b="1" dirty="0" err="1">
                <a:solidFill>
                  <a:srgbClr val="0432FF"/>
                </a:solidFill>
                <a:latin typeface="Calibri" panose="020F0502020204030204" pitchFamily="34" charset="0"/>
                <a:cs typeface="Calibri" panose="020F0502020204030204" pitchFamily="34" charset="0"/>
              </a:rPr>
              <a:t>cưỡi</a:t>
            </a:r>
            <a:r>
              <a:rPr lang="en-US" altLang="en-US" sz="2600" b="1" dirty="0">
                <a:solidFill>
                  <a:srgbClr val="0432FF"/>
                </a:solidFill>
                <a:latin typeface="Calibri" panose="020F0502020204030204" pitchFamily="34" charset="0"/>
                <a:cs typeface="Calibri" panose="020F0502020204030204" pitchFamily="34" charset="0"/>
              </a:rPr>
              <a:t> </a:t>
            </a:r>
            <a:r>
              <a:rPr lang="en-US" altLang="en-US" sz="2600" b="1" dirty="0" err="1">
                <a:solidFill>
                  <a:srgbClr val="0432FF"/>
                </a:solidFill>
                <a:latin typeface="Calibri" panose="020F0502020204030204" pitchFamily="34" charset="0"/>
                <a:cs typeface="Calibri" panose="020F0502020204030204" pitchFamily="34" charset="0"/>
              </a:rPr>
              <a:t>ngựa</a:t>
            </a:r>
            <a:r>
              <a:rPr lang="en-US" altLang="en-US" sz="2600" b="1" dirty="0">
                <a:solidFill>
                  <a:srgbClr val="0432FF"/>
                </a:solidFill>
                <a:latin typeface="Calibri" panose="020F0502020204030204" pitchFamily="34" charset="0"/>
                <a:cs typeface="Calibri" panose="020F0502020204030204" pitchFamily="34" charset="0"/>
              </a:rPr>
              <a:t> </a:t>
            </a:r>
            <a:r>
              <a:rPr lang="en-US" altLang="en-US" sz="2600" b="1" dirty="0" err="1">
                <a:solidFill>
                  <a:srgbClr val="0432FF"/>
                </a:solidFill>
                <a:latin typeface="Calibri" panose="020F0502020204030204" pitchFamily="34" charset="0"/>
                <a:cs typeface="Calibri" panose="020F0502020204030204" pitchFamily="34" charset="0"/>
              </a:rPr>
              <a:t>trên</a:t>
            </a:r>
            <a:r>
              <a:rPr lang="en-US" altLang="en-US" sz="2600" b="1" dirty="0">
                <a:solidFill>
                  <a:srgbClr val="0432FF"/>
                </a:solidFill>
                <a:latin typeface="Calibri" panose="020F0502020204030204" pitchFamily="34" charset="0"/>
                <a:cs typeface="Calibri" panose="020F0502020204030204" pitchFamily="34" charset="0"/>
              </a:rPr>
              <a:t> </a:t>
            </a:r>
            <a:r>
              <a:rPr lang="en-US" altLang="en-US" sz="2600" b="1" dirty="0" err="1">
                <a:solidFill>
                  <a:srgbClr val="0432FF"/>
                </a:solidFill>
                <a:latin typeface="Calibri" panose="020F0502020204030204" pitchFamily="34" charset="0"/>
                <a:cs typeface="Calibri" panose="020F0502020204030204" pitchFamily="34" charset="0"/>
              </a:rPr>
              <a:t>vách</a:t>
            </a:r>
            <a:r>
              <a:rPr lang="en-US" altLang="en-US" sz="2600" b="1" dirty="0">
                <a:solidFill>
                  <a:srgbClr val="0432FF"/>
                </a:solidFill>
                <a:latin typeface="Calibri" panose="020F0502020204030204" pitchFamily="34" charset="0"/>
                <a:cs typeface="Calibri" panose="020F0502020204030204" pitchFamily="34" charset="0"/>
              </a:rPr>
              <a:t> </a:t>
            </a:r>
            <a:r>
              <a:rPr lang="en-US" altLang="en-US" sz="2600" b="1" dirty="0" err="1">
                <a:solidFill>
                  <a:srgbClr val="0432FF"/>
                </a:solidFill>
                <a:latin typeface="Calibri" panose="020F0502020204030204" pitchFamily="34" charset="0"/>
                <a:cs typeface="Calibri" panose="020F0502020204030204" pitchFamily="34" charset="0"/>
              </a:rPr>
              <a:t>liên</a:t>
            </a:r>
            <a:r>
              <a:rPr lang="en-US" altLang="en-US" sz="2600" b="1" dirty="0">
                <a:solidFill>
                  <a:srgbClr val="0432FF"/>
                </a:solidFill>
                <a:latin typeface="Calibri" panose="020F0502020204030204" pitchFamily="34" charset="0"/>
                <a:cs typeface="Calibri" panose="020F0502020204030204" pitchFamily="34" charset="0"/>
              </a:rPr>
              <a:t> </a:t>
            </a:r>
            <a:r>
              <a:rPr lang="en-US" altLang="en-US" sz="2600" b="1" dirty="0" err="1">
                <a:solidFill>
                  <a:srgbClr val="0432FF"/>
                </a:solidFill>
                <a:latin typeface="Calibri" panose="020F0502020204030204" pitchFamily="34" charset="0"/>
                <a:cs typeface="Calibri" panose="020F0502020204030204" pitchFamily="34" charset="0"/>
              </a:rPr>
              <a:t>thất</a:t>
            </a:r>
            <a:endParaRPr lang="en-US" altLang="en-US" sz="2600" b="1" dirty="0">
              <a:solidFill>
                <a:srgbClr val="0432FF"/>
              </a:solidFill>
              <a:latin typeface="Calibri" panose="020F0502020204030204" pitchFamily="34" charset="0"/>
              <a:cs typeface="Calibri" panose="020F0502020204030204" pitchFamily="34" charset="0"/>
            </a:endParaRPr>
          </a:p>
          <a:p>
            <a:pPr marL="571500" lvl="2" indent="-342900">
              <a:lnSpc>
                <a:spcPct val="100000"/>
              </a:lnSpc>
              <a:spcBef>
                <a:spcPts val="600"/>
              </a:spcBef>
              <a:buFont typeface="Wingdings" panose="05000000000000000000" pitchFamily="2" charset="2"/>
              <a:buChar char="ü"/>
            </a:pPr>
            <a:r>
              <a:rPr lang="en-US" altLang="en-US" sz="2600" dirty="0">
                <a:latin typeface="Calibri" panose="020F0502020204030204" pitchFamily="34" charset="0"/>
                <a:cs typeface="Calibri" panose="020F0502020204030204" pitchFamily="34" charset="0"/>
              </a:rPr>
              <a:t>do </a:t>
            </a:r>
            <a:r>
              <a:rPr lang="en-US" altLang="en-US" sz="2600" dirty="0" err="1">
                <a:latin typeface="Calibri" panose="020F0502020204030204" pitchFamily="34" charset="0"/>
                <a:cs typeface="Calibri" panose="020F0502020204030204" pitchFamily="34" charset="0"/>
              </a:rPr>
              <a:t>vách</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nón</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lệch</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ra</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trước</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trên</a:t>
            </a:r>
            <a:endParaRPr lang="en-US" altLang="en-US" sz="2600" dirty="0">
              <a:latin typeface="Calibri" panose="020F0502020204030204" pitchFamily="34" charset="0"/>
              <a:cs typeface="Calibri" panose="020F0502020204030204" pitchFamily="34" charset="0"/>
            </a:endParaRPr>
          </a:p>
          <a:p>
            <a:pPr marL="571500" lvl="2" indent="-342900">
              <a:lnSpc>
                <a:spcPct val="100000"/>
              </a:lnSpc>
              <a:spcBef>
                <a:spcPts val="600"/>
              </a:spcBef>
              <a:buFont typeface="Wingdings" panose="05000000000000000000" pitchFamily="2" charset="2"/>
              <a:buChar char="ü"/>
            </a:pPr>
            <a:r>
              <a:rPr lang="en-US" altLang="en-US" sz="2600" dirty="0" err="1">
                <a:latin typeface="Calibri" panose="020F0502020204030204" pitchFamily="34" charset="0"/>
                <a:cs typeface="Calibri" panose="020F0502020204030204" pitchFamily="34" charset="0"/>
              </a:rPr>
              <a:t>lệch</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vách</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càng</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nhiều</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cưỡi</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ngựa</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và</a:t>
            </a:r>
            <a:r>
              <a:rPr lang="en-US" altLang="en-US" sz="2600" dirty="0">
                <a:latin typeface="Calibri" panose="020F0502020204030204" pitchFamily="34" charset="0"/>
                <a:cs typeface="Calibri" panose="020F0502020204030204" pitchFamily="34" charset="0"/>
              </a:rPr>
              <a:t> ĐMC </a:t>
            </a:r>
            <a:r>
              <a:rPr lang="en-US" altLang="en-US" sz="2600" dirty="0" err="1">
                <a:latin typeface="Calibri" panose="020F0502020204030204" pitchFamily="34" charset="0"/>
                <a:cs typeface="Calibri" panose="020F0502020204030204" pitchFamily="34" charset="0"/>
              </a:rPr>
              <a:t>dãn</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càng</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nhiều</a:t>
            </a:r>
            <a:r>
              <a:rPr lang="en-US" altLang="en-US" sz="2600" dirty="0">
                <a:latin typeface="Calibri" panose="020F0502020204030204" pitchFamily="34" charset="0"/>
                <a:cs typeface="Calibri" panose="020F0502020204030204" pitchFamily="34" charset="0"/>
              </a:rPr>
              <a:t> </a:t>
            </a:r>
          </a:p>
          <a:p>
            <a:pPr marL="227330" indent="-215900">
              <a:lnSpc>
                <a:spcPct val="100000"/>
              </a:lnSpc>
              <a:spcBef>
                <a:spcPts val="1200"/>
              </a:spcBef>
            </a:pPr>
            <a:r>
              <a:rPr lang="en-US" altLang="en-US" sz="2600" b="1" dirty="0" err="1">
                <a:solidFill>
                  <a:srgbClr val="0432FF"/>
                </a:solidFill>
                <a:latin typeface="Calibri" panose="020F0502020204030204" pitchFamily="34" charset="0"/>
                <a:cs typeface="Calibri" panose="020F0502020204030204" pitchFamily="34" charset="0"/>
              </a:rPr>
              <a:t>Dầy</a:t>
            </a:r>
            <a:r>
              <a:rPr lang="en-US" altLang="en-US" sz="2600" b="1" dirty="0">
                <a:solidFill>
                  <a:srgbClr val="0432FF"/>
                </a:solidFill>
                <a:latin typeface="Calibri" panose="020F0502020204030204" pitchFamily="34" charset="0"/>
                <a:cs typeface="Calibri" panose="020F0502020204030204" pitchFamily="34" charset="0"/>
              </a:rPr>
              <a:t> </a:t>
            </a:r>
            <a:r>
              <a:rPr lang="en-US" altLang="en-US" sz="2600" b="1" dirty="0" err="1">
                <a:solidFill>
                  <a:srgbClr val="0432FF"/>
                </a:solidFill>
                <a:latin typeface="Calibri" panose="020F0502020204030204" pitchFamily="34" charset="0"/>
                <a:cs typeface="Calibri" panose="020F0502020204030204" pitchFamily="34" charset="0"/>
              </a:rPr>
              <a:t>thất</a:t>
            </a:r>
            <a:r>
              <a:rPr lang="en-US" altLang="en-US" sz="2600" b="1" dirty="0">
                <a:solidFill>
                  <a:srgbClr val="0432FF"/>
                </a:solidFill>
                <a:latin typeface="Calibri" panose="020F0502020204030204" pitchFamily="34" charset="0"/>
                <a:cs typeface="Calibri" panose="020F0502020204030204" pitchFamily="34" charset="0"/>
              </a:rPr>
              <a:t> </a:t>
            </a:r>
            <a:r>
              <a:rPr lang="en-US" altLang="en-US" sz="2600" b="1" dirty="0" err="1">
                <a:solidFill>
                  <a:srgbClr val="0432FF"/>
                </a:solidFill>
                <a:latin typeface="Calibri" panose="020F0502020204030204" pitchFamily="34" charset="0"/>
                <a:cs typeface="Calibri" panose="020F0502020204030204" pitchFamily="34" charset="0"/>
              </a:rPr>
              <a:t>phải</a:t>
            </a:r>
            <a:r>
              <a:rPr lang="en-US" altLang="en-US" sz="2600" b="1" dirty="0">
                <a:solidFill>
                  <a:srgbClr val="0432FF"/>
                </a:solidFill>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là</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hậu</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quả</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của</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hẹp</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đường</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ra</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thất</a:t>
            </a:r>
            <a:r>
              <a:rPr lang="en-US" altLang="en-US" sz="2600" dirty="0">
                <a:latin typeface="Calibri" panose="020F0502020204030204" pitchFamily="34" charset="0"/>
                <a:cs typeface="Calibri" panose="020F0502020204030204" pitchFamily="34" charset="0"/>
              </a:rPr>
              <a:t> </a:t>
            </a:r>
            <a:r>
              <a:rPr lang="en-US" altLang="en-US" sz="2600" dirty="0" err="1">
                <a:latin typeface="Calibri" panose="020F0502020204030204" pitchFamily="34" charset="0"/>
                <a:cs typeface="Calibri" panose="020F0502020204030204" pitchFamily="34" charset="0"/>
              </a:rPr>
              <a:t>phải</a:t>
            </a:r>
            <a:endParaRPr lang="en-US" altLang="en-US" sz="2600" dirty="0">
              <a:latin typeface="Calibri" panose="020F0502020204030204" pitchFamily="34" charset="0"/>
              <a:cs typeface="Calibri" panose="020F0502020204030204" pitchFamily="34" charset="0"/>
            </a:endParaRPr>
          </a:p>
          <a:p>
            <a:pPr marL="0" lvl="1">
              <a:lnSpc>
                <a:spcPct val="100000"/>
              </a:lnSpc>
              <a:spcBef>
                <a:spcPts val="600"/>
              </a:spcBef>
              <a:buNone/>
            </a:pPr>
            <a:r>
              <a:rPr lang="en-US" altLang="en-US" sz="2600" dirty="0">
                <a:latin typeface="Calibri" panose="020F0502020204030204" pitchFamily="34" charset="0"/>
                <a:cs typeface="Calibri" panose="020F0502020204030204" pitchFamily="34" charset="0"/>
              </a:rPr>
              <a:t> </a:t>
            </a:r>
          </a:p>
        </p:txBody>
      </p:sp>
      <p:grpSp>
        <p:nvGrpSpPr>
          <p:cNvPr id="2" name="Group 1"/>
          <p:cNvGrpSpPr/>
          <p:nvPr/>
        </p:nvGrpSpPr>
        <p:grpSpPr>
          <a:xfrm>
            <a:off x="3709737" y="-210468"/>
            <a:ext cx="3777917" cy="5857288"/>
            <a:chOff x="5562600" y="1219200"/>
            <a:chExt cx="3382616" cy="5572539"/>
          </a:xfrm>
        </p:grpSpPr>
        <p:pic>
          <p:nvPicPr>
            <p:cNvPr id="4" name="Picture 4" descr="DSC01205bis"/>
            <p:cNvPicPr preferRelativeResize="0">
              <a:picLocks noChangeArrowheads="1"/>
            </p:cNvPicPr>
            <p:nvPr/>
          </p:nvPicPr>
          <p:blipFill rotWithShape="1">
            <a:blip r:embed="rId3">
              <a:extLst>
                <a:ext uri="{28A0092B-C50C-407E-A947-70E740481C1C}">
                  <a14:useLocalDpi xmlns:a14="http://schemas.microsoft.com/office/drawing/2010/main" val="0"/>
                </a:ext>
              </a:extLst>
            </a:blip>
            <a:srcRect l="6667" t="6667" r="45833" b="40000"/>
            <a:stretch>
              <a:fillRect/>
            </a:stretch>
          </p:blipFill>
          <p:spPr bwMode="auto">
            <a:xfrm>
              <a:off x="5562600" y="1219200"/>
              <a:ext cx="3382616"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DSC01205bis"/>
            <p:cNvPicPr preferRelativeResize="0">
              <a:picLocks noChangeArrowheads="1"/>
            </p:cNvPicPr>
            <p:nvPr/>
          </p:nvPicPr>
          <p:blipFill rotWithShape="1">
            <a:blip r:embed="rId3">
              <a:extLst>
                <a:ext uri="{28A0092B-C50C-407E-A947-70E740481C1C}">
                  <a14:useLocalDpi xmlns:a14="http://schemas.microsoft.com/office/drawing/2010/main" val="0"/>
                </a:ext>
              </a:extLst>
            </a:blip>
            <a:srcRect l="54168" t="6667" r="2499" b="37778"/>
            <a:stretch>
              <a:fillRect/>
            </a:stretch>
          </p:blipFill>
          <p:spPr bwMode="auto">
            <a:xfrm>
              <a:off x="5562600" y="3897796"/>
              <a:ext cx="3382616" cy="289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38200" y="280904"/>
            <a:ext cx="10515600" cy="826001"/>
          </a:xfrm>
        </p:spPr>
        <p:txBody>
          <a:bodyPr>
            <a:normAutofit/>
          </a:bodyPr>
          <a:lstStyle/>
          <a:p>
            <a:pPr algn="ctr" eaLnBrk="1" hangingPunct="1">
              <a:defRPr/>
            </a:pPr>
            <a:r>
              <a:rPr lang="en-US" sz="3600" b="1" dirty="0">
                <a:solidFill>
                  <a:srgbClr val="C00000"/>
                </a:solidFill>
                <a:effectLst>
                  <a:outerShdw blurRad="38100" dist="38100" dir="2700000" algn="tl">
                    <a:srgbClr val="000000"/>
                  </a:outerShdw>
                </a:effectLst>
                <a:latin typeface="+mn-lt"/>
              </a:rPr>
              <a:t>3. BỆNH HỌC</a:t>
            </a:r>
          </a:p>
        </p:txBody>
      </p:sp>
      <p:sp>
        <p:nvSpPr>
          <p:cNvPr id="23554" name="Rectangle 3"/>
          <p:cNvSpPr>
            <a:spLocks noGrp="1" noChangeArrowheads="1"/>
          </p:cNvSpPr>
          <p:nvPr>
            <p:ph idx="1"/>
          </p:nvPr>
        </p:nvSpPr>
        <p:spPr>
          <a:xfrm>
            <a:off x="988594" y="1106905"/>
            <a:ext cx="10214811" cy="5257800"/>
          </a:xfrm>
        </p:spPr>
        <p:txBody>
          <a:bodyPr>
            <a:noAutofit/>
          </a:bodyPr>
          <a:lstStyle/>
          <a:p>
            <a:pPr eaLnBrk="1" hangingPunct="1">
              <a:spcBef>
                <a:spcPct val="40000"/>
              </a:spcBef>
            </a:pPr>
            <a:r>
              <a:rPr lang="en-US" altLang="en-US" sz="2600" b="1" dirty="0" err="1">
                <a:solidFill>
                  <a:srgbClr val="0432FF"/>
                </a:solidFill>
              </a:rPr>
              <a:t>Tắc</a:t>
            </a:r>
            <a:r>
              <a:rPr lang="en-US" altLang="en-US" sz="2600" b="1" dirty="0">
                <a:solidFill>
                  <a:srgbClr val="0432FF"/>
                </a:solidFill>
              </a:rPr>
              <a:t> </a:t>
            </a:r>
            <a:r>
              <a:rPr lang="en-US" altLang="en-US" sz="2600" b="1" dirty="0" err="1">
                <a:solidFill>
                  <a:srgbClr val="0432FF"/>
                </a:solidFill>
              </a:rPr>
              <a:t>nghẽn</a:t>
            </a:r>
            <a:r>
              <a:rPr lang="en-US" altLang="en-US" sz="2600" b="1" dirty="0">
                <a:solidFill>
                  <a:srgbClr val="0432FF"/>
                </a:solidFill>
              </a:rPr>
              <a:t> </a:t>
            </a:r>
            <a:r>
              <a:rPr lang="en-US" altLang="en-US" sz="2600" b="1" dirty="0" err="1">
                <a:solidFill>
                  <a:srgbClr val="0432FF"/>
                </a:solidFill>
              </a:rPr>
              <a:t>đường</a:t>
            </a:r>
            <a:r>
              <a:rPr lang="en-US" altLang="en-US" sz="2600" b="1" dirty="0">
                <a:solidFill>
                  <a:srgbClr val="0432FF"/>
                </a:solidFill>
              </a:rPr>
              <a:t> </a:t>
            </a:r>
            <a:r>
              <a:rPr lang="en-US" altLang="en-US" sz="2600" b="1" dirty="0" err="1">
                <a:solidFill>
                  <a:srgbClr val="0432FF"/>
                </a:solidFill>
              </a:rPr>
              <a:t>ra</a:t>
            </a:r>
            <a:r>
              <a:rPr lang="en-US" altLang="en-US" sz="2600" b="1" dirty="0">
                <a:solidFill>
                  <a:srgbClr val="0432FF"/>
                </a:solidFill>
              </a:rPr>
              <a:t> </a:t>
            </a:r>
            <a:r>
              <a:rPr lang="en-US" altLang="en-US" sz="2600" b="1" dirty="0" err="1">
                <a:solidFill>
                  <a:srgbClr val="0432FF"/>
                </a:solidFill>
              </a:rPr>
              <a:t>thất</a:t>
            </a:r>
            <a:r>
              <a:rPr lang="en-US" altLang="en-US" sz="2600" b="1" dirty="0">
                <a:solidFill>
                  <a:srgbClr val="0432FF"/>
                </a:solidFill>
              </a:rPr>
              <a:t> </a:t>
            </a:r>
            <a:r>
              <a:rPr lang="en-US" altLang="en-US" sz="2600" b="1" dirty="0" err="1">
                <a:solidFill>
                  <a:srgbClr val="0432FF"/>
                </a:solidFill>
              </a:rPr>
              <a:t>phải</a:t>
            </a:r>
            <a:r>
              <a:rPr lang="en-US" altLang="en-US" sz="2600" b="1" dirty="0">
                <a:solidFill>
                  <a:srgbClr val="0432FF"/>
                </a:solidFill>
              </a:rPr>
              <a:t> </a:t>
            </a:r>
          </a:p>
          <a:p>
            <a:pPr lvl="1" eaLnBrk="1" hangingPunct="1">
              <a:spcBef>
                <a:spcPct val="40000"/>
              </a:spcBef>
              <a:buFont typeface="Wingdings" panose="05000000000000000000" pitchFamily="2" charset="2"/>
              <a:buChar char="ü"/>
            </a:pPr>
            <a:r>
              <a:rPr lang="en-US" altLang="en-US" sz="2600" dirty="0"/>
              <a:t> </a:t>
            </a:r>
            <a:r>
              <a:rPr lang="en-US" altLang="en-US" sz="2600" dirty="0" err="1"/>
              <a:t>Hẹp</a:t>
            </a:r>
            <a:r>
              <a:rPr lang="en-US" altLang="en-US" sz="2600" dirty="0"/>
              <a:t> </a:t>
            </a:r>
            <a:r>
              <a:rPr lang="en-US" altLang="en-US" sz="2600" dirty="0" err="1"/>
              <a:t>phần</a:t>
            </a:r>
            <a:r>
              <a:rPr lang="en-US" altLang="en-US" sz="2600" dirty="0"/>
              <a:t> </a:t>
            </a:r>
            <a:r>
              <a:rPr lang="en-US" altLang="en-US" sz="2600" dirty="0" err="1"/>
              <a:t>phễu</a:t>
            </a:r>
            <a:r>
              <a:rPr lang="en-US" altLang="en-US" sz="2600" dirty="0"/>
              <a:t> (</a:t>
            </a:r>
            <a:r>
              <a:rPr lang="en-US" altLang="en-US" sz="2600" dirty="0" err="1"/>
              <a:t>dưới</a:t>
            </a:r>
            <a:r>
              <a:rPr lang="en-US" altLang="en-US" sz="2600" dirty="0"/>
              <a:t> van ĐMP) 		45%</a:t>
            </a:r>
          </a:p>
          <a:p>
            <a:pPr lvl="2" eaLnBrk="1" hangingPunct="1">
              <a:lnSpc>
                <a:spcPct val="100000"/>
              </a:lnSpc>
              <a:spcBef>
                <a:spcPts val="600"/>
              </a:spcBef>
              <a:buFont typeface="Helvetica" pitchFamily="2" charset="0"/>
              <a:buChar char="-"/>
            </a:pPr>
            <a:r>
              <a:rPr lang="en-US" altLang="en-US" sz="2600" dirty="0"/>
              <a:t>Do </a:t>
            </a:r>
            <a:r>
              <a:rPr lang="en-US" altLang="en-US" sz="2600" dirty="0" err="1"/>
              <a:t>vách</a:t>
            </a:r>
            <a:r>
              <a:rPr lang="en-US" altLang="en-US" sz="2600" dirty="0"/>
              <a:t> </a:t>
            </a:r>
            <a:r>
              <a:rPr lang="en-US" altLang="en-US" sz="2600" dirty="0" err="1"/>
              <a:t>nón</a:t>
            </a:r>
            <a:r>
              <a:rPr lang="en-US" altLang="en-US" sz="2600" dirty="0"/>
              <a:t> </a:t>
            </a:r>
            <a:r>
              <a:rPr lang="en-US" altLang="en-US" sz="2600" dirty="0" err="1"/>
              <a:t>lệch</a:t>
            </a:r>
            <a:r>
              <a:rPr lang="en-US" altLang="en-US" sz="2600" dirty="0"/>
              <a:t> </a:t>
            </a:r>
            <a:r>
              <a:rPr lang="en-US" altLang="en-US" sz="2600" dirty="0" err="1"/>
              <a:t>ra</a:t>
            </a:r>
            <a:r>
              <a:rPr lang="en-US" altLang="en-US" sz="2600" dirty="0"/>
              <a:t> </a:t>
            </a:r>
            <a:r>
              <a:rPr lang="en-US" altLang="en-US" sz="2600" dirty="0" err="1"/>
              <a:t>trước</a:t>
            </a:r>
            <a:r>
              <a:rPr lang="en-US" altLang="en-US" sz="2600" dirty="0"/>
              <a:t>, </a:t>
            </a:r>
            <a:r>
              <a:rPr lang="en-US" altLang="en-US" sz="2600" dirty="0" err="1"/>
              <a:t>lên</a:t>
            </a:r>
            <a:r>
              <a:rPr lang="en-US" altLang="en-US" sz="2600" dirty="0"/>
              <a:t> </a:t>
            </a:r>
            <a:r>
              <a:rPr lang="en-US" altLang="en-US" sz="2600" dirty="0" err="1"/>
              <a:t>trên</a:t>
            </a:r>
            <a:endParaRPr lang="en-US" altLang="en-US" sz="2600" dirty="0"/>
          </a:p>
          <a:p>
            <a:pPr lvl="2" eaLnBrk="1" hangingPunct="1">
              <a:lnSpc>
                <a:spcPct val="100000"/>
              </a:lnSpc>
              <a:spcBef>
                <a:spcPts val="600"/>
              </a:spcBef>
              <a:buFont typeface="Helvetica" pitchFamily="2" charset="0"/>
              <a:buChar char="-"/>
            </a:pPr>
            <a:r>
              <a:rPr lang="en-US" altLang="en-US" sz="2600" dirty="0" err="1"/>
              <a:t>Phì</a:t>
            </a:r>
            <a:r>
              <a:rPr lang="en-US" altLang="en-US" sz="2600" dirty="0"/>
              <a:t> </a:t>
            </a:r>
            <a:r>
              <a:rPr lang="en-US" altLang="en-US" sz="2600" dirty="0" err="1"/>
              <a:t>đại</a:t>
            </a:r>
            <a:r>
              <a:rPr lang="en-US" altLang="en-US" sz="2600" dirty="0"/>
              <a:t> </a:t>
            </a:r>
            <a:r>
              <a:rPr lang="en-US" altLang="en-US" sz="2600" dirty="0" err="1"/>
              <a:t>vách</a:t>
            </a:r>
            <a:r>
              <a:rPr lang="en-US" altLang="en-US" sz="2600" dirty="0"/>
              <a:t> </a:t>
            </a:r>
            <a:r>
              <a:rPr lang="en-US" altLang="en-US" sz="2600" dirty="0" err="1"/>
              <a:t>và</a:t>
            </a:r>
            <a:r>
              <a:rPr lang="en-US" altLang="en-US" sz="2600" dirty="0"/>
              <a:t> </a:t>
            </a:r>
            <a:r>
              <a:rPr lang="en-US" altLang="en-US" sz="2600" dirty="0" err="1"/>
              <a:t>cơ</a:t>
            </a:r>
            <a:r>
              <a:rPr lang="en-US" altLang="en-US" sz="2600" dirty="0"/>
              <a:t> </a:t>
            </a:r>
            <a:r>
              <a:rPr lang="en-US" altLang="en-US" sz="2600" dirty="0" err="1"/>
              <a:t>thất</a:t>
            </a:r>
            <a:r>
              <a:rPr lang="en-US" altLang="en-US" sz="2600" dirty="0"/>
              <a:t> </a:t>
            </a:r>
            <a:r>
              <a:rPr lang="en-US" altLang="en-US" sz="2600" dirty="0" err="1"/>
              <a:t>phải</a:t>
            </a:r>
            <a:endParaRPr lang="en-US" altLang="en-US" sz="2600" dirty="0"/>
          </a:p>
          <a:p>
            <a:pPr lvl="1" eaLnBrk="1" hangingPunct="1">
              <a:spcBef>
                <a:spcPct val="40000"/>
              </a:spcBef>
              <a:buFont typeface="Wingdings" panose="05000000000000000000" pitchFamily="2" charset="2"/>
              <a:buChar char="ü"/>
            </a:pPr>
            <a:r>
              <a:rPr lang="en-US" altLang="en-US" sz="2600" dirty="0"/>
              <a:t> </a:t>
            </a:r>
            <a:r>
              <a:rPr lang="en-US" altLang="en-US" sz="2600" dirty="0" err="1"/>
              <a:t>Hẹp</a:t>
            </a:r>
            <a:r>
              <a:rPr lang="en-US" altLang="en-US" sz="2600" dirty="0"/>
              <a:t> </a:t>
            </a:r>
            <a:r>
              <a:rPr lang="en-US" altLang="en-US" sz="2600" dirty="0" err="1"/>
              <a:t>tại</a:t>
            </a:r>
            <a:r>
              <a:rPr lang="en-US" altLang="en-US" sz="2600" dirty="0"/>
              <a:t> van ĐMP 				10%</a:t>
            </a:r>
          </a:p>
          <a:p>
            <a:pPr lvl="2" eaLnBrk="1" hangingPunct="1">
              <a:lnSpc>
                <a:spcPct val="100000"/>
              </a:lnSpc>
              <a:spcBef>
                <a:spcPts val="600"/>
              </a:spcBef>
              <a:buFont typeface="Helvetica" pitchFamily="2" charset="0"/>
              <a:buChar char="-"/>
            </a:pPr>
            <a:r>
              <a:rPr lang="en-US" altLang="en-US" sz="2600" dirty="0" err="1"/>
              <a:t>Teo</a:t>
            </a:r>
            <a:r>
              <a:rPr lang="en-US" altLang="en-US" sz="2600" dirty="0"/>
              <a:t> van ĐMP (</a:t>
            </a:r>
            <a:r>
              <a:rPr lang="en-US" altLang="en-US" sz="2600" dirty="0" err="1"/>
              <a:t>không</a:t>
            </a:r>
            <a:r>
              <a:rPr lang="en-US" altLang="en-US" sz="2600" dirty="0"/>
              <a:t> </a:t>
            </a:r>
            <a:r>
              <a:rPr lang="en-US" altLang="en-US" sz="2600" dirty="0" err="1"/>
              <a:t>lỗ</a:t>
            </a:r>
            <a:r>
              <a:rPr lang="en-US" altLang="en-US" sz="2600" dirty="0"/>
              <a:t> van ĐMP) 	15%</a:t>
            </a:r>
          </a:p>
          <a:p>
            <a:pPr lvl="2" eaLnBrk="1" hangingPunct="1">
              <a:lnSpc>
                <a:spcPct val="100000"/>
              </a:lnSpc>
              <a:spcBef>
                <a:spcPts val="600"/>
              </a:spcBef>
              <a:buFont typeface="Helvetica" pitchFamily="2" charset="0"/>
              <a:buChar char="-"/>
            </a:pPr>
            <a:r>
              <a:rPr lang="en-US" altLang="en-US" sz="2600" dirty="0" err="1"/>
              <a:t>Mép</a:t>
            </a:r>
            <a:r>
              <a:rPr lang="en-US" altLang="en-US" sz="2600" dirty="0"/>
              <a:t> van </a:t>
            </a:r>
            <a:r>
              <a:rPr lang="en-US" altLang="en-US" sz="2600" dirty="0" err="1"/>
              <a:t>dính</a:t>
            </a:r>
            <a:r>
              <a:rPr lang="en-US" altLang="en-US" sz="2600" dirty="0"/>
              <a:t>, </a:t>
            </a:r>
            <a:r>
              <a:rPr lang="en-US" altLang="en-US" sz="2600" dirty="0" err="1"/>
              <a:t>có</a:t>
            </a:r>
            <a:r>
              <a:rPr lang="en-US" altLang="en-US" sz="2600" dirty="0"/>
              <a:t> 2 </a:t>
            </a:r>
            <a:r>
              <a:rPr lang="en-US" altLang="en-US" sz="2600" dirty="0" err="1"/>
              <a:t>lá</a:t>
            </a:r>
            <a:r>
              <a:rPr lang="en-US" altLang="en-US" sz="2600" dirty="0"/>
              <a:t> van			</a:t>
            </a:r>
            <a:r>
              <a:rPr lang="en-US" altLang="en-US" sz="2600" dirty="0" err="1"/>
              <a:t>thường</a:t>
            </a:r>
            <a:r>
              <a:rPr lang="en-US" altLang="en-US" sz="2600" dirty="0"/>
              <a:t> </a:t>
            </a:r>
            <a:r>
              <a:rPr lang="en-US" altLang="en-US" sz="2600" dirty="0" err="1"/>
              <a:t>gặp</a:t>
            </a:r>
            <a:endParaRPr lang="en-US" altLang="en-US" sz="2600" dirty="0"/>
          </a:p>
          <a:p>
            <a:pPr lvl="2" eaLnBrk="1" hangingPunct="1">
              <a:lnSpc>
                <a:spcPct val="100000"/>
              </a:lnSpc>
              <a:spcBef>
                <a:spcPts val="600"/>
              </a:spcBef>
              <a:buFont typeface="Helvetica" pitchFamily="2" charset="0"/>
              <a:buChar char="-"/>
            </a:pPr>
            <a:r>
              <a:rPr lang="en-US" altLang="en-US" sz="2600" dirty="0" err="1"/>
              <a:t>Một</a:t>
            </a:r>
            <a:r>
              <a:rPr lang="en-US" altLang="en-US" sz="2600" dirty="0"/>
              <a:t> </a:t>
            </a:r>
            <a:r>
              <a:rPr lang="en-US" altLang="en-US" sz="2600" dirty="0" err="1"/>
              <a:t>lá</a:t>
            </a:r>
            <a:r>
              <a:rPr lang="en-US" altLang="en-US" sz="2600" dirty="0"/>
              <a:t> van, </a:t>
            </a:r>
            <a:r>
              <a:rPr lang="en-US" altLang="en-US" sz="2600" dirty="0" err="1"/>
              <a:t>một</a:t>
            </a:r>
            <a:r>
              <a:rPr lang="en-US" altLang="en-US" sz="2600" dirty="0"/>
              <a:t> </a:t>
            </a:r>
            <a:r>
              <a:rPr lang="en-US" altLang="en-US" sz="2600" dirty="0" err="1"/>
              <a:t>khe</a:t>
            </a:r>
            <a:r>
              <a:rPr lang="en-US" altLang="en-US" sz="2600" dirty="0"/>
              <a:t>			</a:t>
            </a:r>
            <a:r>
              <a:rPr lang="en-US" altLang="en-US" sz="2600" dirty="0" err="1"/>
              <a:t>ít</a:t>
            </a:r>
            <a:r>
              <a:rPr lang="en-US" altLang="en-US" sz="2600" dirty="0"/>
              <a:t> </a:t>
            </a:r>
            <a:r>
              <a:rPr lang="en-US" altLang="en-US" sz="2600" dirty="0" err="1"/>
              <a:t>gặp</a:t>
            </a:r>
            <a:endParaRPr lang="en-US" altLang="en-US" sz="2600" dirty="0"/>
          </a:p>
          <a:p>
            <a:pPr lvl="2" eaLnBrk="1" hangingPunct="1">
              <a:lnSpc>
                <a:spcPct val="100000"/>
              </a:lnSpc>
              <a:spcBef>
                <a:spcPts val="600"/>
              </a:spcBef>
              <a:buFont typeface="Helvetica" pitchFamily="2" charset="0"/>
              <a:buChar char="-"/>
            </a:pPr>
            <a:r>
              <a:rPr lang="en-US" altLang="en-US" sz="2600" dirty="0" err="1"/>
              <a:t>Vòng</a:t>
            </a:r>
            <a:r>
              <a:rPr lang="en-US" altLang="en-US" sz="2600" dirty="0"/>
              <a:t> van </a:t>
            </a:r>
            <a:r>
              <a:rPr lang="en-US" altLang="en-US" sz="2600" dirty="0" err="1"/>
              <a:t>thiểu</a:t>
            </a:r>
            <a:r>
              <a:rPr lang="en-US" altLang="en-US" sz="2600" dirty="0"/>
              <a:t> </a:t>
            </a:r>
            <a:r>
              <a:rPr lang="en-US" altLang="en-US" sz="2600" dirty="0" err="1"/>
              <a:t>sản</a:t>
            </a:r>
            <a:r>
              <a:rPr lang="en-US" altLang="en-US" sz="2600" dirty="0"/>
              <a:t>			hay </a:t>
            </a:r>
            <a:r>
              <a:rPr lang="en-US" altLang="en-US" sz="2600" dirty="0" err="1"/>
              <a:t>gặp</a:t>
            </a:r>
            <a:r>
              <a:rPr lang="en-US" altLang="en-US" sz="2600" dirty="0"/>
              <a:t>	</a:t>
            </a:r>
          </a:p>
          <a:p>
            <a:pPr lvl="1" eaLnBrk="1" hangingPunct="1">
              <a:spcBef>
                <a:spcPct val="40000"/>
              </a:spcBef>
              <a:buFont typeface="Wingdings" panose="05000000000000000000" pitchFamily="2" charset="2"/>
              <a:buChar char="ü"/>
            </a:pPr>
            <a:r>
              <a:rPr lang="en-US" altLang="en-US" sz="2600" dirty="0" err="1"/>
              <a:t>Hẹp</a:t>
            </a:r>
            <a:r>
              <a:rPr lang="en-US" altLang="en-US" sz="2600" dirty="0"/>
              <a:t> </a:t>
            </a:r>
            <a:r>
              <a:rPr lang="en-US" altLang="en-US" sz="2600" dirty="0" err="1"/>
              <a:t>dưới</a:t>
            </a:r>
            <a:r>
              <a:rPr lang="en-US" altLang="en-US" sz="2600" dirty="0"/>
              <a:t> van </a:t>
            </a:r>
            <a:r>
              <a:rPr lang="en-US" altLang="en-US" sz="2600" dirty="0" err="1"/>
              <a:t>và</a:t>
            </a:r>
            <a:r>
              <a:rPr lang="en-US" altLang="en-US" sz="2600" dirty="0"/>
              <a:t> </a:t>
            </a:r>
            <a:r>
              <a:rPr lang="en-US" altLang="en-US" sz="2600" dirty="0" err="1"/>
              <a:t>tại</a:t>
            </a:r>
            <a:r>
              <a:rPr lang="en-US" altLang="en-US" sz="2600" dirty="0"/>
              <a:t> van ĐMP 		30%</a:t>
            </a:r>
          </a:p>
          <a:p>
            <a:pPr lvl="1" eaLnBrk="1" hangingPunct="1">
              <a:spcBef>
                <a:spcPct val="40000"/>
              </a:spcBef>
              <a:buFont typeface="Wingdings" panose="05000000000000000000" pitchFamily="2" charset="2"/>
              <a:buChar char="ü"/>
            </a:pPr>
            <a:r>
              <a:rPr lang="en-US" altLang="en-US" sz="2600" dirty="0" err="1"/>
              <a:t>Hẹp</a:t>
            </a:r>
            <a:r>
              <a:rPr lang="en-US" altLang="en-US" sz="2600" dirty="0"/>
              <a:t> </a:t>
            </a:r>
            <a:r>
              <a:rPr lang="en-US" altLang="en-US" sz="2600" dirty="0" err="1"/>
              <a:t>thân</a:t>
            </a:r>
            <a:r>
              <a:rPr lang="en-US" altLang="en-US" sz="2600" dirty="0"/>
              <a:t> </a:t>
            </a:r>
            <a:r>
              <a:rPr lang="en-US" altLang="en-US" sz="2600" dirty="0" err="1"/>
              <a:t>và</a:t>
            </a:r>
            <a:r>
              <a:rPr lang="en-US" altLang="en-US" sz="2600" dirty="0"/>
              <a:t> 2 </a:t>
            </a:r>
            <a:r>
              <a:rPr lang="en-US" altLang="en-US" sz="2600" dirty="0" err="1"/>
              <a:t>nhánh</a:t>
            </a:r>
            <a:r>
              <a:rPr lang="en-US" altLang="en-US" sz="2600" dirty="0"/>
              <a:t>, </a:t>
            </a:r>
            <a:r>
              <a:rPr lang="en-US" altLang="en-US" sz="2600" dirty="0" err="1"/>
              <a:t>nhất</a:t>
            </a:r>
            <a:r>
              <a:rPr lang="en-US" altLang="en-US" sz="2600" dirty="0"/>
              <a:t> </a:t>
            </a:r>
            <a:r>
              <a:rPr lang="en-US" altLang="en-US" sz="2600" dirty="0" err="1"/>
              <a:t>là</a:t>
            </a:r>
            <a:r>
              <a:rPr lang="en-US" altLang="en-US" sz="2600" dirty="0"/>
              <a:t> </a:t>
            </a:r>
            <a:r>
              <a:rPr lang="en-US" altLang="en-US" sz="2600" dirty="0" err="1"/>
              <a:t>nhánh</a:t>
            </a:r>
            <a:r>
              <a:rPr lang="en-US" altLang="en-US" sz="2600" dirty="0"/>
              <a:t> </a:t>
            </a:r>
            <a:r>
              <a:rPr lang="en-US" altLang="en-US" sz="2600" dirty="0" err="1"/>
              <a:t>trái</a:t>
            </a:r>
            <a:endParaRPr lang="en-US" altLang="en-US" sz="26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9920</Words>
  <Application>Microsoft Office PowerPoint</Application>
  <PresentationFormat>Màn hình rộng</PresentationFormat>
  <Paragraphs>397</Paragraphs>
  <Slides>39</Slides>
  <Notes>36</Notes>
  <HiddenSlides>0</HiddenSlides>
  <MMClips>0</MMClips>
  <ScaleCrop>false</ScaleCrop>
  <HeadingPairs>
    <vt:vector size="4" baseType="variant">
      <vt:variant>
        <vt:lpstr>Chủ đề</vt:lpstr>
      </vt:variant>
      <vt:variant>
        <vt:i4>1</vt:i4>
      </vt:variant>
      <vt:variant>
        <vt:lpstr>Tiêu đề Bản chiếu</vt:lpstr>
      </vt:variant>
      <vt:variant>
        <vt:i4>39</vt:i4>
      </vt:variant>
    </vt:vector>
  </HeadingPairs>
  <TitlesOfParts>
    <vt:vector size="40" baseType="lpstr">
      <vt:lpstr>Office Theme</vt:lpstr>
      <vt:lpstr>TỨ CHỨNG FALLOT (TETRALOGY OF FALLOT = TOF)</vt:lpstr>
      <vt:lpstr>NỘI DUNG</vt:lpstr>
      <vt:lpstr>MỤC TIÊU</vt:lpstr>
      <vt:lpstr>1. TẦN SUẤT</vt:lpstr>
      <vt:lpstr>2. NGUYÊN NHÂN</vt:lpstr>
      <vt:lpstr>2. NGUYÊN NHÂN</vt:lpstr>
      <vt:lpstr>3. BỆNH HỌC</vt:lpstr>
      <vt:lpstr>3. BỆNH HỌC</vt:lpstr>
      <vt:lpstr>3. BỆNH HỌC</vt:lpstr>
      <vt:lpstr>3. BỆNH HỌC</vt:lpstr>
      <vt:lpstr>3. BỆNH HỌC</vt:lpstr>
      <vt:lpstr>Bản trình bày PowerPoint</vt:lpstr>
      <vt:lpstr>4. SINH LÝ BỆNH</vt:lpstr>
      <vt:lpstr>4. SINH LÝ BỆNH</vt:lpstr>
      <vt:lpstr>4. SINH LÝ BỆNH</vt:lpstr>
      <vt:lpstr>4. SINH LÝ BỆNH</vt:lpstr>
      <vt:lpstr>4. SINH LÝ BỆNH</vt:lpstr>
      <vt:lpstr>4. SINH LÝ BỆNH</vt:lpstr>
      <vt:lpstr>4. SINH LÝ BỆNH</vt:lpstr>
      <vt:lpstr>5. TRIỆU CHỨNG LÂM SÀNG</vt:lpstr>
      <vt:lpstr>5. TRIỆU CHỨNG LÂM SÀNG</vt:lpstr>
      <vt:lpstr>Bản trình bày PowerPoint</vt:lpstr>
      <vt:lpstr>5. TRIỆU CHỨNG LÂM SÀNG</vt:lpstr>
      <vt:lpstr>5. TRIỆU CHỨNG LÂM SÀNG</vt:lpstr>
      <vt:lpstr>Bản trình bày PowerPoint</vt:lpstr>
      <vt:lpstr>6. CẬN LÂM SÀNG</vt:lpstr>
      <vt:lpstr>6. CẬN LÂM SÀNG</vt:lpstr>
      <vt:lpstr>6. CẬN LÂM SÀNG</vt:lpstr>
      <vt:lpstr>7. DIỄN TIẾN - BIẾN CHỨNG</vt:lpstr>
      <vt:lpstr>7. DIỄN TIẾN - BIẾN CHỨNG</vt:lpstr>
      <vt:lpstr>7. DIỄN TIẾN - BIẾN CHỨNG</vt:lpstr>
      <vt:lpstr>8. ĐIỀU TRỊ</vt:lpstr>
      <vt:lpstr>8. ĐIỀU TRỊ</vt:lpstr>
      <vt:lpstr>8. ĐIỀU TRỊ</vt:lpstr>
      <vt:lpstr>8. ĐIỀU TRỊ</vt:lpstr>
      <vt:lpstr>8. ĐIỀU TRỊ</vt:lpstr>
      <vt:lpstr>8. ĐIỀU TRỊ</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PGS.TS. Vũ Minh Phúc</dc:creator>
  <cp:lastModifiedBy>Truong Thi Minh Thu</cp:lastModifiedBy>
  <cp:revision>58</cp:revision>
  <dcterms:created xsi:type="dcterms:W3CDTF">2019-08-29T15:02:00Z</dcterms:created>
  <dcterms:modified xsi:type="dcterms:W3CDTF">2021-05-15T05:38:52Z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1033-11.2.0.10130</vt:lpwstr>
  </property>
</Properties>
</file>